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9" r:id="rId4"/>
    <p:sldId id="262" r:id="rId5"/>
    <p:sldId id="260" r:id="rId6"/>
    <p:sldId id="265" r:id="rId7"/>
    <p:sldId id="266" r:id="rId8"/>
    <p:sldId id="267" r:id="rId9"/>
    <p:sldId id="261" r:id="rId10"/>
    <p:sldId id="263" r:id="rId11"/>
    <p:sldId id="278" r:id="rId12"/>
    <p:sldId id="258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70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6743-12EB-41D3-9A1B-15D390E6C0E9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B55E-D6E8-4242-BAF3-1786606A423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6743-12EB-41D3-9A1B-15D390E6C0E9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B55E-D6E8-4242-BAF3-1786606A42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6743-12EB-41D3-9A1B-15D390E6C0E9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B55E-D6E8-4242-BAF3-1786606A42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6743-12EB-41D3-9A1B-15D390E6C0E9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B55E-D6E8-4242-BAF3-1786606A42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6743-12EB-41D3-9A1B-15D390E6C0E9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B55E-D6E8-4242-BAF3-1786606A42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6743-12EB-41D3-9A1B-15D390E6C0E9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B55E-D6E8-4242-BAF3-1786606A42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6743-12EB-41D3-9A1B-15D390E6C0E9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B55E-D6E8-4242-BAF3-1786606A42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6743-12EB-41D3-9A1B-15D390E6C0E9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B55E-D6E8-4242-BAF3-1786606A42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6743-12EB-41D3-9A1B-15D390E6C0E9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B55E-D6E8-4242-BAF3-1786606A42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6743-12EB-41D3-9A1B-15D390E6C0E9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B55E-D6E8-4242-BAF3-1786606A423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6743-12EB-41D3-9A1B-15D390E6C0E9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B55E-D6E8-4242-BAF3-1786606A423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5C06743-12EB-41D3-9A1B-15D390E6C0E9}" type="datetimeFigureOut">
              <a:rPr lang="es-MX" smtClean="0"/>
              <a:pPr/>
              <a:t>20/08/2013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094B55E-D6E8-4242-BAF3-1786606A42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994718"/>
            <a:ext cx="8640960" cy="6178698"/>
          </a:xfrm>
        </p:spPr>
        <p:txBody>
          <a:bodyPr>
            <a:normAutofit fontScale="90000"/>
          </a:bodyPr>
          <a:lstStyle/>
          <a:p>
            <a:pPr marL="0" indent="0" algn="ctr">
              <a:lnSpc>
                <a:spcPct val="150000"/>
              </a:lnSpc>
            </a:pPr>
            <a:r>
              <a:rPr lang="es-MX" dirty="0"/>
              <a:t>Universidad Nacional </a:t>
            </a:r>
            <a:r>
              <a:rPr lang="es-MX" dirty="0" smtClean="0"/>
              <a:t>Autónoma </a:t>
            </a:r>
            <a:r>
              <a:rPr lang="es-MX" dirty="0"/>
              <a:t>de </a:t>
            </a:r>
            <a:r>
              <a:rPr lang="es-MX" dirty="0" smtClean="0"/>
              <a:t>México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Licenciatura en Psicología</a:t>
            </a:r>
            <a:br>
              <a:rPr lang="es-MX" dirty="0"/>
            </a:br>
            <a:r>
              <a:rPr lang="es-MX" sz="3100" dirty="0"/>
              <a:t>La psicología científica y sus sistemas </a:t>
            </a:r>
            <a:r>
              <a:rPr lang="es-MX" sz="3100" dirty="0" smtClean="0"/>
              <a:t>teóricos</a:t>
            </a:r>
            <a:br>
              <a:rPr lang="es-MX" sz="3100" dirty="0" smtClean="0"/>
            </a:br>
            <a:r>
              <a:rPr lang="es-MX" sz="3100" u="sng" dirty="0" smtClean="0"/>
              <a:t>Psicoanálisis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Alumno: </a:t>
            </a:r>
            <a:r>
              <a:rPr lang="es-MX" i="1" dirty="0"/>
              <a:t>Alfredo Isaí Jiménez Arteaga</a:t>
            </a:r>
            <a:br>
              <a:rPr lang="es-MX" i="1" dirty="0"/>
            </a:br>
            <a:r>
              <a:rPr lang="es-MX" dirty="0"/>
              <a:t>Asesora: Lic. Cindy gonzález García</a:t>
            </a:r>
            <a:r>
              <a:rPr lang="es-MX"/>
              <a:t/>
            </a:r>
            <a:br>
              <a:rPr lang="es-MX"/>
            </a:br>
            <a:r>
              <a:rPr lang="es-MX" smtClean="0"/>
              <a:t>17/Abril/2012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pic>
        <p:nvPicPr>
          <p:cNvPr id="4" name="Imagen 4" descr="Descripción: Descripción: Logo FES Iztacala 2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072" y="268189"/>
            <a:ext cx="1624013" cy="11445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3" descr="Descripción: Descripción: http://tlali.iztacala.unam.mx/herramientas/interno/logotipos/logo_unam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484"/>
            <a:ext cx="1317625" cy="1257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5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Huellas mnémicas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«Nuestras percepciones dejan en nuestro aparato psíquico una huella, que podemos darle el nombre de huella mnémica. Llamamos memoria a la función que se relaciona con ella.»(</a:t>
            </a:r>
            <a:r>
              <a:rPr lang="es-MX" dirty="0" err="1" smtClean="0"/>
              <a:t>Autiquet</a:t>
            </a:r>
            <a:r>
              <a:rPr lang="es-MX" dirty="0" smtClean="0"/>
              <a:t>, 2002).</a:t>
            </a:r>
          </a:p>
          <a:p>
            <a:r>
              <a:rPr lang="es-MX" dirty="0" smtClean="0"/>
              <a:t>Se consideran dos sistemas:</a:t>
            </a:r>
          </a:p>
          <a:p>
            <a:pPr lvl="1"/>
            <a:r>
              <a:rPr lang="es-MX" dirty="0" smtClean="0"/>
              <a:t>Uno superficial que percibe los stimuli perceptivos y no guarda registro de ellos.</a:t>
            </a:r>
          </a:p>
          <a:p>
            <a:pPr lvl="1"/>
            <a:r>
              <a:rPr lang="es-MX" dirty="0" smtClean="0"/>
              <a:t>Y otro «por detrás» que transforma a las huellas en perdurables.</a:t>
            </a:r>
          </a:p>
          <a:p>
            <a:r>
              <a:rPr lang="es-MX" dirty="0" smtClean="0"/>
              <a:t>Así, la conciencia y la memoria se excluyen entre sí.</a:t>
            </a:r>
          </a:p>
        </p:txBody>
      </p:sp>
    </p:spTree>
    <p:extLst>
      <p:ext uri="{BB962C8B-B14F-4D97-AF65-F5344CB8AC3E}">
        <p14:creationId xmlns:p14="http://schemas.microsoft.com/office/powerpoint/2010/main" val="6328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Cabe mencionar que Freud veía a este esquema de la psique como una herramienta que facilita la comprensión de la misma y no como una descripción totalmente certera o completa.</a:t>
            </a:r>
            <a:endParaRPr lang="es-MX" dirty="0"/>
          </a:p>
        </p:txBody>
      </p:sp>
      <p:pic>
        <p:nvPicPr>
          <p:cNvPr id="4098" name="Picture 2" descr="C:\Users\Isai\AppData\Local\Microsoft\Windows\Temporary Internet Files\Content.IE5\JEW8SKSI\MC9002949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744" y="3789040"/>
            <a:ext cx="1810512" cy="18105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7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Mecanismos de defensa</a:t>
            </a: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6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Mecanismos de defensa narcisista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Negación</a:t>
            </a:r>
          </a:p>
          <a:p>
            <a:pPr lvl="1"/>
            <a:r>
              <a:rPr lang="es-MX" dirty="0" smtClean="0"/>
              <a:t>Se tiende a negar los hecho reales y proteger los afectos.</a:t>
            </a:r>
          </a:p>
          <a:p>
            <a:r>
              <a:rPr lang="es-MX" dirty="0" smtClean="0"/>
              <a:t>Distorsión</a:t>
            </a:r>
          </a:p>
          <a:p>
            <a:pPr lvl="1"/>
            <a:r>
              <a:rPr lang="es-MX" dirty="0" smtClean="0"/>
              <a:t>Se reorganiza la realidad externa para adaptarla a la interna, pudiéndose agregar creencias megalomaniacas, alucinaciones, etc.</a:t>
            </a:r>
          </a:p>
          <a:p>
            <a:r>
              <a:rPr lang="es-MX" dirty="0" smtClean="0"/>
              <a:t>Proyección</a:t>
            </a:r>
          </a:p>
          <a:p>
            <a:pPr lvl="1"/>
            <a:r>
              <a:rPr lang="es-MX" dirty="0" smtClean="0"/>
              <a:t>Se perciben las acciones o impulsos como reprochables y se modifican las ideas para atribuírselos a otras personas.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637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Mecanismos de defensa inmaduros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Conducta agresiva-pasiva.</a:t>
            </a:r>
          </a:p>
          <a:p>
            <a:pPr lvl="1"/>
            <a:r>
              <a:rPr lang="es-MX" dirty="0" smtClean="0"/>
              <a:t>Se buscan métodos alternos de mostrar una agresividad que no se puede mostrar abiertamente.</a:t>
            </a:r>
          </a:p>
          <a:p>
            <a:r>
              <a:rPr lang="es-MX" dirty="0" smtClean="0"/>
              <a:t>Introyección</a:t>
            </a:r>
          </a:p>
          <a:p>
            <a:pPr lvl="1"/>
            <a:r>
              <a:rPr lang="es-MX" dirty="0" smtClean="0"/>
              <a:t>Se introducen en uno mismo los rasgos de otra persona.</a:t>
            </a:r>
          </a:p>
          <a:p>
            <a:pPr lvl="2"/>
            <a:r>
              <a:rPr lang="es-MX" dirty="0" smtClean="0"/>
              <a:t>Al joven le sirve para buscar su propia personalidad.</a:t>
            </a:r>
          </a:p>
          <a:p>
            <a:pPr lvl="2"/>
            <a:r>
              <a:rPr lang="es-MX" dirty="0" smtClean="0"/>
              <a:t>El adulto la puede utilizar para no resentir tanto la pérdida de un ser querido o defenderse de un agresor adoptando la misma agresividad.</a:t>
            </a:r>
          </a:p>
          <a:p>
            <a:r>
              <a:rPr lang="es-MX" dirty="0" smtClean="0"/>
              <a:t>Mal comportamiento</a:t>
            </a:r>
          </a:p>
          <a:p>
            <a:pPr lvl="1"/>
            <a:r>
              <a:rPr lang="es-MX" dirty="0" smtClean="0"/>
              <a:t>Se crea la fantasía de ser un «</a:t>
            </a:r>
            <a:r>
              <a:rPr lang="es-MX" dirty="0" err="1" smtClean="0"/>
              <a:t>bully</a:t>
            </a:r>
            <a:r>
              <a:rPr lang="es-MX" dirty="0" smtClean="0"/>
              <a:t>» la que le permite al individuo creer que no tiene que controlar su impulso negativo y obtener poder sobre otros.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18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Defensas inmaduras (continuación)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41168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Regresión</a:t>
            </a:r>
          </a:p>
          <a:p>
            <a:pPr lvl="1"/>
            <a:r>
              <a:rPr lang="es-MX" dirty="0" smtClean="0"/>
              <a:t>El individuo recurre a comportamientos anteriores a su nivel de desarrollo y así, evitar la tensión.</a:t>
            </a:r>
          </a:p>
          <a:p>
            <a:pPr lvl="1"/>
            <a:r>
              <a:rPr lang="es-MX" dirty="0" smtClean="0"/>
              <a:t>Se considera que en algunos casos en beneficiosa.</a:t>
            </a:r>
          </a:p>
          <a:p>
            <a:r>
              <a:rPr lang="es-MX" dirty="0" smtClean="0"/>
              <a:t>Bloqueo</a:t>
            </a:r>
          </a:p>
          <a:p>
            <a:pPr lvl="1"/>
            <a:r>
              <a:rPr lang="es-MX" dirty="0" smtClean="0"/>
              <a:t>Cuando se evitan los pensamientos en situaciones que involucran afectos.</a:t>
            </a:r>
          </a:p>
          <a:p>
            <a:r>
              <a:rPr lang="es-MX" dirty="0" smtClean="0"/>
              <a:t>Hipocondría</a:t>
            </a:r>
          </a:p>
          <a:p>
            <a:pPr lvl="1"/>
            <a:r>
              <a:rPr lang="es-MX" dirty="0" smtClean="0"/>
              <a:t>Se acentúa una enfermedad, real o no, para evitar hacerse cargo de alguna situación.</a:t>
            </a:r>
          </a:p>
          <a:p>
            <a:r>
              <a:rPr lang="es-MX" dirty="0" smtClean="0"/>
              <a:t>Fantasías esquizoides (no descrito por Freud)</a:t>
            </a:r>
          </a:p>
          <a:p>
            <a:pPr lvl="1"/>
            <a:r>
              <a:rPr lang="es-MX" dirty="0" smtClean="0"/>
              <a:t>El individuo permanece en su propio pensamiento sin tener que hacer contacto íntimo. También se notan pocos deseos que exteriorizar sus fantasías. Por ejemplo: el individuo que va a una entrevista de trabajo pensando que lo contratarán a el porque posee habilidades que ninguna otra persona posee.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572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(continuación)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Somatización</a:t>
            </a:r>
          </a:p>
          <a:p>
            <a:pPr lvl="1"/>
            <a:r>
              <a:rPr lang="es-MX" dirty="0" smtClean="0"/>
              <a:t>Se transforman los problemas psicológicos en síntomas corporales. Por ejemplo: la angustia o preocupación puede demostrarse en dolores musculares.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106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Mecanismos de defensa neuróticos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Represión</a:t>
            </a:r>
          </a:p>
          <a:p>
            <a:pPr lvl="1"/>
            <a:r>
              <a:rPr lang="es-MX" dirty="0" smtClean="0"/>
              <a:t>Es mandar una idea o un sentimiento al inconsciente para evitar que vuelva a surgir.</a:t>
            </a:r>
          </a:p>
          <a:p>
            <a:r>
              <a:rPr lang="es-MX" dirty="0" smtClean="0"/>
              <a:t>Controlar</a:t>
            </a:r>
          </a:p>
          <a:p>
            <a:pPr lvl="1"/>
            <a:r>
              <a:rPr lang="es-MX" dirty="0" smtClean="0"/>
              <a:t>Es buscar dominar las situaciones para tratar de evitar la ansiedad y resolverla para la propia conveniencia.</a:t>
            </a:r>
          </a:p>
          <a:p>
            <a:r>
              <a:rPr lang="es-MX" dirty="0" smtClean="0"/>
              <a:t>Formación de una reacción</a:t>
            </a:r>
          </a:p>
          <a:p>
            <a:pPr lvl="1"/>
            <a:r>
              <a:rPr lang="es-MX" dirty="0" smtClean="0"/>
              <a:t>Cuando se presenta una actitud aceptable y se reprime la que verdaderamente se siente por miedo a la censura moral.</a:t>
            </a:r>
          </a:p>
          <a:p>
            <a:r>
              <a:rPr lang="es-MX" dirty="0" smtClean="0"/>
              <a:t>Desplazamiento</a:t>
            </a:r>
          </a:p>
          <a:p>
            <a:pPr lvl="1"/>
            <a:r>
              <a:rPr lang="es-MX" dirty="0" smtClean="0"/>
              <a:t>Trasladar un sentimiento hacia otra persona u objeto que se parezca de alguna manera al mismo individuo.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16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Defensa neurótica(continuación)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Externalización</a:t>
            </a:r>
          </a:p>
          <a:p>
            <a:pPr lvl="1"/>
            <a:r>
              <a:rPr lang="es-MX" dirty="0" smtClean="0"/>
              <a:t>Parecido al de proyección, pero en este, se percibe la propia actitud en todas las demás personas.</a:t>
            </a:r>
          </a:p>
          <a:p>
            <a:r>
              <a:rPr lang="es-MX" dirty="0" smtClean="0"/>
              <a:t>Inhibición</a:t>
            </a:r>
          </a:p>
          <a:p>
            <a:pPr lvl="1"/>
            <a:r>
              <a:rPr lang="es-MX" dirty="0" smtClean="0"/>
              <a:t>Cuando el individuo se limita o renuncia a ser como en realidad es para no entrar en conflicto consigo mismo o con otras personas.</a:t>
            </a:r>
          </a:p>
          <a:p>
            <a:r>
              <a:rPr lang="es-MX" dirty="0" smtClean="0"/>
              <a:t>Disociación</a:t>
            </a:r>
          </a:p>
          <a:p>
            <a:pPr lvl="1"/>
            <a:r>
              <a:rPr lang="es-MX" dirty="0" smtClean="0"/>
              <a:t>Presente en individuos con histeria, en el cual se modifica temporalmente parte de la identidad para evitar angustia emocional.</a:t>
            </a:r>
          </a:p>
          <a:p>
            <a:r>
              <a:rPr lang="es-MX" dirty="0" smtClean="0"/>
              <a:t>Intelectualización</a:t>
            </a:r>
          </a:p>
          <a:p>
            <a:pPr lvl="1"/>
            <a:r>
              <a:rPr lang="es-MX" dirty="0" smtClean="0"/>
              <a:t>Se evita mostrar afectos y se concentra en aspectos realistas e inanimados, poniendo énfasis en los detalles irrelevantes para no tener que ver el todo.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537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(continuación)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Sexualización</a:t>
            </a:r>
          </a:p>
          <a:p>
            <a:pPr lvl="1"/>
            <a:r>
              <a:rPr lang="es-MX" dirty="0" smtClean="0"/>
              <a:t>Ver lo relacionado con la sexualidad como algo con menor contenido erótico para no sentir angustia por su interés en ello.</a:t>
            </a:r>
          </a:p>
          <a:p>
            <a:r>
              <a:rPr lang="es-MX" dirty="0" smtClean="0"/>
              <a:t>Aislamiento</a:t>
            </a:r>
          </a:p>
          <a:p>
            <a:pPr lvl="1"/>
            <a:r>
              <a:rPr lang="es-MX" dirty="0"/>
              <a:t>Reprimir un afecto que acompaña a una situación provocador de angustia con el fin de </a:t>
            </a:r>
            <a:r>
              <a:rPr lang="es-MX" dirty="0" smtClean="0"/>
              <a:t>evitar </a:t>
            </a:r>
            <a:r>
              <a:rPr lang="es-MX" dirty="0"/>
              <a:t>establecer relaciones con un objeto  o situación.</a:t>
            </a:r>
            <a:endParaRPr lang="es-MX" dirty="0" smtClean="0"/>
          </a:p>
          <a:p>
            <a:r>
              <a:rPr lang="es-MX" dirty="0" smtClean="0"/>
              <a:t>Racionalización</a:t>
            </a:r>
          </a:p>
          <a:p>
            <a:pPr lvl="1"/>
            <a:r>
              <a:rPr lang="es-MX" dirty="0" smtClean="0"/>
              <a:t>Se busca explicar con argumentos aparentemente lógicos una conducta con el fin de justificar actitudes o creencias que se verían de forma inaceptable.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09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Aparato psíquico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65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Mecanismos de defensa maduros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Humor</a:t>
            </a:r>
          </a:p>
          <a:p>
            <a:pPr lvl="1"/>
            <a:r>
              <a:rPr lang="es-MX" dirty="0" smtClean="0"/>
              <a:t>Se emplea el humor para expresar sentimientos y pensamientos sin incomodidad y sin producir un efecto desagradable en los demás.</a:t>
            </a:r>
          </a:p>
          <a:p>
            <a:r>
              <a:rPr lang="es-MX" dirty="0" smtClean="0"/>
              <a:t>Anticipación</a:t>
            </a:r>
          </a:p>
          <a:p>
            <a:pPr lvl="1"/>
            <a:r>
              <a:rPr lang="es-MX" dirty="0" smtClean="0"/>
              <a:t>Prever en forma objetiva lo que pueda suceder para evitar una situación afectiva desagradable.</a:t>
            </a:r>
          </a:p>
          <a:p>
            <a:r>
              <a:rPr lang="es-MX" dirty="0" smtClean="0"/>
              <a:t>Altruismo</a:t>
            </a:r>
          </a:p>
          <a:p>
            <a:pPr lvl="1"/>
            <a:r>
              <a:rPr lang="es-MX" dirty="0" smtClean="0"/>
              <a:t>Emplear las propias habilidades para ayudar a los demás sin esperar recibir las gracias directamente y tampoco renunciando a sí mismo.</a:t>
            </a:r>
          </a:p>
          <a:p>
            <a:r>
              <a:rPr lang="es-MX" dirty="0" smtClean="0"/>
              <a:t>Sublimación</a:t>
            </a:r>
          </a:p>
          <a:p>
            <a:pPr lvl="1"/>
            <a:r>
              <a:rPr lang="es-MX" dirty="0" smtClean="0"/>
              <a:t>Convirtiendo conductas socialmente inaceptables en otras aceptables, canalizando lo negativo en lugar de bloquearlo.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830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Defensa madura (continuación)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Ascetismo</a:t>
            </a:r>
          </a:p>
          <a:p>
            <a:pPr lvl="1"/>
            <a:r>
              <a:rPr lang="es-MX" dirty="0" smtClean="0"/>
              <a:t>Mostrar moderación ante los efectos placenteros de las experiencias por creer que se están practicando valores morales que le inculcaron.</a:t>
            </a:r>
          </a:p>
          <a:p>
            <a:r>
              <a:rPr lang="es-MX" dirty="0" smtClean="0"/>
              <a:t>Supresión</a:t>
            </a:r>
          </a:p>
          <a:p>
            <a:pPr lvl="1"/>
            <a:r>
              <a:rPr lang="es-MX" dirty="0" smtClean="0"/>
              <a:t>Postergar un deseo o un conflicto de manera consciente o inconsciente pero reconociendo su existencia.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087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El modelo que nos presenta Freud del aparato psíquico es solamente una herramienta para comprender más fácilmente la psique.</a:t>
            </a:r>
          </a:p>
          <a:p>
            <a:r>
              <a:rPr lang="es-MX" dirty="0" smtClean="0"/>
              <a:t>La mente o psique contiene los siguientes «estados»: el inconsciente, el preconsciente y la conciencia.</a:t>
            </a:r>
          </a:p>
          <a:p>
            <a:pPr lvl="1"/>
            <a:r>
              <a:rPr lang="es-MX" dirty="0" smtClean="0"/>
              <a:t>El inconsciente trabaja con los procesos primarios y la conciencia con los secundarios.</a:t>
            </a:r>
          </a:p>
          <a:p>
            <a:r>
              <a:rPr lang="es-MX" dirty="0" smtClean="0"/>
              <a:t>Freud considera a la libido como principal fuente de energía psíquica.</a:t>
            </a:r>
          </a:p>
          <a:p>
            <a:r>
              <a:rPr lang="es-MX" dirty="0" smtClean="0"/>
              <a:t>La psique se divide en el ello, el yo y el superyó.</a:t>
            </a:r>
          </a:p>
          <a:p>
            <a:pPr lvl="1"/>
            <a:r>
              <a:rPr lang="es-MX" dirty="0" smtClean="0"/>
              <a:t>El ello se encarga de liberar la presión de satisfacer los impulsos primarios.</a:t>
            </a:r>
          </a:p>
          <a:p>
            <a:pPr lvl="1"/>
            <a:r>
              <a:rPr lang="es-MX" dirty="0" smtClean="0"/>
              <a:t>El yo modera al ello, trabajando conscientemente. Evita placeres momentáneos para buscar un placer general mayor.</a:t>
            </a:r>
          </a:p>
          <a:p>
            <a:pPr lvl="1"/>
            <a:r>
              <a:rPr lang="es-MX" dirty="0" smtClean="0"/>
              <a:t>El superyó es mayormente inconsciente, castiga las conductas reprochables y premia las aceptables.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905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s-MX" dirty="0" smtClean="0"/>
              <a:t>La mente es constantemente bombardeada con experiencias perceptuales que son interpretadas por nuestro inconsciente y se les da un grado de impacto, ya sea positivo o negativo.</a:t>
            </a:r>
          </a:p>
          <a:p>
            <a:r>
              <a:rPr lang="es-MX" dirty="0" smtClean="0"/>
              <a:t>Ante lo negativo, tenemos muchos mecanismos de defensa para lidiar con ellos. Estos se dividen en:</a:t>
            </a:r>
          </a:p>
          <a:p>
            <a:pPr lvl="1"/>
            <a:r>
              <a:rPr lang="es-MX" dirty="0" smtClean="0"/>
              <a:t>Mecanismos narcisistas. Vistas en niños y adultos poco maduros o con enfermedades mentales.</a:t>
            </a:r>
          </a:p>
          <a:p>
            <a:pPr lvl="1"/>
            <a:r>
              <a:rPr lang="es-MX" dirty="0" smtClean="0"/>
              <a:t>Mecanismos neuróticos. Presentes en personas con conductas obsesivas, histéricas o estresadas.</a:t>
            </a:r>
          </a:p>
          <a:p>
            <a:pPr lvl="1"/>
            <a:r>
              <a:rPr lang="es-MX" dirty="0" smtClean="0"/>
              <a:t>Mecanismos inmaduros. Presentes en personas jóvenes o adultos que no han alcanzado una adecuada madurez.</a:t>
            </a:r>
          </a:p>
          <a:p>
            <a:pPr lvl="1"/>
            <a:r>
              <a:rPr lang="es-MX" dirty="0" smtClean="0"/>
              <a:t>Mecanismos maduros. Se considera que pueden ayudar a disminuir la angustia y proveer soluciones aceptables a los problemas.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39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frecuente encontrar en una sola personas varios mecanismos de defensa. Ya que no todas las experiencias negativas se perciben en la misma intensidad o manera. Además de que importa mucho la madurez  que tenga la persona.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048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Autiquet</a:t>
            </a:r>
            <a:r>
              <a:rPr lang="es-MX" dirty="0"/>
              <a:t>, M., &amp; </a:t>
            </a:r>
            <a:r>
              <a:rPr lang="es-MX" dirty="0" err="1"/>
              <a:t>Toriello</a:t>
            </a:r>
            <a:r>
              <a:rPr lang="es-MX" dirty="0"/>
              <a:t>, M. G. (2002).</a:t>
            </a:r>
            <a:r>
              <a:rPr lang="es-MX" i="1" dirty="0"/>
              <a:t>El </a:t>
            </a:r>
            <a:r>
              <a:rPr lang="es-MX" i="1" dirty="0" err="1"/>
              <a:t>psicoanálisis</a:t>
            </a:r>
            <a:r>
              <a:rPr lang="es-MX" i="1" dirty="0"/>
              <a:t>: una </a:t>
            </a:r>
            <a:r>
              <a:rPr lang="es-MX" i="1" dirty="0" err="1"/>
              <a:t>explicación</a:t>
            </a:r>
            <a:r>
              <a:rPr lang="es-MX" i="1" dirty="0"/>
              <a:t> para comprender un ensayo para reflexionar</a:t>
            </a:r>
            <a:r>
              <a:rPr lang="es-MX" dirty="0"/>
              <a:t>. </a:t>
            </a:r>
            <a:r>
              <a:rPr lang="es-MX" dirty="0" err="1"/>
              <a:t>México</a:t>
            </a:r>
            <a:r>
              <a:rPr lang="es-MX" dirty="0"/>
              <a:t>: Siglo XXI</a:t>
            </a:r>
            <a:r>
              <a:rPr lang="es-MX" dirty="0" smtClean="0"/>
              <a:t>.</a:t>
            </a:r>
          </a:p>
          <a:p>
            <a:r>
              <a:rPr lang="es-MX" dirty="0"/>
              <a:t>Marx, M. H. y </a:t>
            </a:r>
            <a:r>
              <a:rPr lang="es-MX" dirty="0" err="1"/>
              <a:t>Hillix</a:t>
            </a:r>
            <a:r>
              <a:rPr lang="es-MX" dirty="0"/>
              <a:t> (1987) Sistemas y teorías </a:t>
            </a:r>
            <a:r>
              <a:rPr lang="es-MX" dirty="0" smtClean="0"/>
              <a:t>Psicológicas </a:t>
            </a:r>
            <a:r>
              <a:rPr lang="es-MX" dirty="0"/>
              <a:t>Contemporáneos. </a:t>
            </a:r>
            <a:r>
              <a:rPr lang="es-MX" dirty="0" smtClean="0"/>
              <a:t>México</a:t>
            </a:r>
            <a:r>
              <a:rPr lang="es-MX" dirty="0"/>
              <a:t>: </a:t>
            </a:r>
            <a:r>
              <a:rPr lang="es-MX" dirty="0" err="1"/>
              <a:t>Paidos</a:t>
            </a:r>
            <a:r>
              <a:rPr lang="es-MX" dirty="0"/>
              <a:t>. </a:t>
            </a:r>
            <a:r>
              <a:rPr lang="es-MX" dirty="0" smtClean="0"/>
              <a:t>238-279</a:t>
            </a:r>
          </a:p>
          <a:p>
            <a:r>
              <a:rPr lang="es-MX" dirty="0" smtClean="0"/>
              <a:t>M, Ileana Petra (s.f.) Mecanismos de defensa, actualización resumen. (En red). PP 1-4. Recuperado el 16 de abril del 2012. </a:t>
            </a:r>
            <a:r>
              <a:rPr lang="es-MX" dirty="0" err="1" smtClean="0"/>
              <a:t>Disponeble</a:t>
            </a:r>
            <a:r>
              <a:rPr lang="es-MX" dirty="0" smtClean="0"/>
              <a:t> en: http</a:t>
            </a:r>
            <a:r>
              <a:rPr lang="es-MX" dirty="0"/>
              <a:t>://psiquiatria.facmed.unam.mx/doctos/descargas/3.1.%20MECANISMOS%20DE%20DEFENSA.pdf</a:t>
            </a:r>
          </a:p>
        </p:txBody>
      </p:sp>
    </p:spTree>
    <p:extLst>
      <p:ext uri="{BB962C8B-B14F-4D97-AF65-F5344CB8AC3E}">
        <p14:creationId xmlns:p14="http://schemas.microsoft.com/office/powerpoint/2010/main" val="373777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159821" cy="4525963"/>
          </a:xfrm>
        </p:spPr>
        <p:txBody>
          <a:bodyPr>
            <a:normAutofit/>
          </a:bodyPr>
          <a:lstStyle/>
          <a:p>
            <a:r>
              <a:rPr lang="es-MX" dirty="0" smtClean="0"/>
              <a:t>Freud diferenciaba dos «estados» o «provincias»:</a:t>
            </a:r>
          </a:p>
          <a:p>
            <a:pPr lvl="1"/>
            <a:r>
              <a:rPr lang="es-MX" dirty="0" smtClean="0"/>
              <a:t>Lo consciente</a:t>
            </a:r>
          </a:p>
          <a:p>
            <a:pPr lvl="2"/>
            <a:r>
              <a:rPr lang="es-MX" dirty="0" smtClean="0"/>
              <a:t>Que trabaja con los «procesos secundarios».</a:t>
            </a:r>
          </a:p>
          <a:p>
            <a:pPr lvl="1"/>
            <a:r>
              <a:rPr lang="es-MX" dirty="0" smtClean="0"/>
              <a:t>Lo inconsciente</a:t>
            </a:r>
          </a:p>
          <a:p>
            <a:pPr lvl="2"/>
            <a:r>
              <a:rPr lang="es-MX" dirty="0" smtClean="0"/>
              <a:t>Que trabaja con los «procesos primarios».</a:t>
            </a:r>
          </a:p>
          <a:p>
            <a:r>
              <a:rPr lang="es-MX" dirty="0" smtClean="0"/>
              <a:t>La energía que alimenta al aparato psíquico viene, en gran parte, de la </a:t>
            </a:r>
            <a:r>
              <a:rPr lang="es-MX" i="1" dirty="0" smtClean="0"/>
              <a:t>libido</a:t>
            </a:r>
            <a:r>
              <a:rPr lang="es-MX" dirty="0" smtClean="0"/>
              <a:t>.</a:t>
            </a:r>
          </a:p>
          <a:p>
            <a:pPr lvl="1"/>
            <a:r>
              <a:rPr lang="es-MX" sz="1800" dirty="0" smtClean="0"/>
              <a:t>Viene de las tensiones biológicas, de las cuales, la más importante es la sexual.</a:t>
            </a:r>
          </a:p>
          <a:p>
            <a:pPr lvl="1"/>
            <a:r>
              <a:rPr lang="es-MX" sz="1800" dirty="0" smtClean="0"/>
              <a:t>Y la mayor parte de dichas tensiones vienen de las zonas erógenas.</a:t>
            </a:r>
            <a:endParaRPr lang="es-MX" sz="1800" dirty="0"/>
          </a:p>
        </p:txBody>
      </p:sp>
      <p:pic>
        <p:nvPicPr>
          <p:cNvPr id="1026" name="Picture 2" descr="http://upload.wikimedia.org/wikipedia/commons/thumb/f/f4/Freud_ca_1900.jpg/170px-Freud_ca_19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2" y="541266"/>
            <a:ext cx="1619250" cy="23241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5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Comparación con un aparato óptico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/>
          <a:lstStyle/>
          <a:p>
            <a:r>
              <a:rPr lang="es-MX" dirty="0" smtClean="0"/>
              <a:t>Freud comparaba al aparto psíquico con un aparato óptico. Ya sea un telescopio o microscopio. </a:t>
            </a:r>
          </a:p>
          <a:p>
            <a:pPr lvl="1"/>
            <a:r>
              <a:rPr lang="es-MX" dirty="0" smtClean="0"/>
              <a:t>Pues los aparatos ópticos tienen una serie de elementos que asumen una función en particular y mantienen una relación espacial entre ellos.</a:t>
            </a:r>
          </a:p>
          <a:p>
            <a:pPr lvl="1"/>
            <a:r>
              <a:rPr lang="es-MX" dirty="0" smtClean="0"/>
              <a:t>Sin embargo, en lo psíquico, esa relación espacial es meramente figurativa o «virtual», refiriéndose solamente a la sucesión regular de las funciones.</a:t>
            </a:r>
            <a:endParaRPr lang="es-MX" dirty="0"/>
          </a:p>
        </p:txBody>
      </p:sp>
      <p:pic>
        <p:nvPicPr>
          <p:cNvPr id="2050" name="Picture 2" descr="http://upload.wikimedia.org/wikipedia/commons/thumb/6/6c/Microscope-letters.svg/250px-Microscope-letter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966" y="1412776"/>
            <a:ext cx="238125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76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Procesos primarios y secundarios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Primarios</a:t>
            </a:r>
          </a:p>
          <a:p>
            <a:pPr lvl="1"/>
            <a:r>
              <a:rPr lang="es-MX" sz="2400" dirty="0" smtClean="0"/>
              <a:t>No se aplica la lógica ordinaria.</a:t>
            </a:r>
          </a:p>
          <a:p>
            <a:pPr lvl="1"/>
            <a:r>
              <a:rPr lang="es-MX" sz="2400" dirty="0" smtClean="0"/>
              <a:t>Se tienen mecanismos como: la </a:t>
            </a:r>
            <a:r>
              <a:rPr lang="es-MX" sz="2400" i="1" dirty="0" smtClean="0"/>
              <a:t>condensación</a:t>
            </a:r>
            <a:r>
              <a:rPr lang="es-MX" sz="2400" dirty="0" smtClean="0"/>
              <a:t> de varios pensamientos en uno único, el </a:t>
            </a:r>
            <a:r>
              <a:rPr lang="es-MX" sz="2400" i="1" dirty="0" smtClean="0"/>
              <a:t>desplazamiento</a:t>
            </a:r>
            <a:r>
              <a:rPr lang="es-MX" sz="2400" dirty="0" smtClean="0"/>
              <a:t> de un impulso o afecto de un símbolo a otro, la característica </a:t>
            </a:r>
            <a:r>
              <a:rPr lang="es-MX" sz="2400" i="1" dirty="0" smtClean="0"/>
              <a:t>atemporal</a:t>
            </a:r>
            <a:r>
              <a:rPr lang="es-MX" sz="2400" dirty="0" smtClean="0"/>
              <a:t> de los sueños.</a:t>
            </a:r>
          </a:p>
          <a:p>
            <a:r>
              <a:rPr lang="es-MX" sz="2800" dirty="0" smtClean="0"/>
              <a:t>Secundarios</a:t>
            </a:r>
          </a:p>
          <a:p>
            <a:pPr lvl="1"/>
            <a:r>
              <a:rPr lang="es-MX" sz="2400" dirty="0" smtClean="0"/>
              <a:t>Trabaja con la lógica ordinaria.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9565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</a:t>
            </a:r>
            <a:r>
              <a:rPr lang="es-MX" dirty="0"/>
              <a:t>diversos instintos </a:t>
            </a:r>
            <a:r>
              <a:rPr lang="es-MX" dirty="0" smtClean="0"/>
              <a:t>que residen </a:t>
            </a:r>
            <a:r>
              <a:rPr lang="es-MX" dirty="0"/>
              <a:t>en el ello presionan hacia la descarga de su energía </a:t>
            </a:r>
            <a:r>
              <a:rPr lang="es-MX" dirty="0" smtClean="0"/>
              <a:t>libidinal.</a:t>
            </a:r>
          </a:p>
          <a:p>
            <a:r>
              <a:rPr lang="es-MX" dirty="0"/>
              <a:t>Cada </a:t>
            </a:r>
            <a:r>
              <a:rPr lang="es-MX" dirty="0" smtClean="0"/>
              <a:t>instinto</a:t>
            </a:r>
            <a:r>
              <a:rPr lang="es-MX" dirty="0"/>
              <a:t>, por lo tanto, tiene una fuente en las tensiones biológicas, una finalidad de </a:t>
            </a:r>
            <a:r>
              <a:rPr lang="es-MX" dirty="0" smtClean="0"/>
              <a:t>descargarse </a:t>
            </a:r>
            <a:r>
              <a:rPr lang="es-MX" dirty="0"/>
              <a:t>en alguna actividad, y </a:t>
            </a:r>
            <a:r>
              <a:rPr lang="es-MX" dirty="0" smtClean="0"/>
              <a:t>un objeto </a:t>
            </a:r>
            <a:r>
              <a:rPr lang="es-MX" dirty="0"/>
              <a:t>que </a:t>
            </a:r>
            <a:r>
              <a:rPr lang="es-MX" dirty="0" smtClean="0"/>
              <a:t>servirá </a:t>
            </a:r>
            <a:r>
              <a:rPr lang="es-MX" dirty="0"/>
              <a:t>para facilitar la </a:t>
            </a:r>
            <a:r>
              <a:rPr lang="es-MX" dirty="0" smtClean="0"/>
              <a:t>descarga.</a:t>
            </a:r>
          </a:p>
          <a:p>
            <a:r>
              <a:rPr lang="es-MX" dirty="0" smtClean="0"/>
              <a:t>Trabaja con el principio del placer.</a:t>
            </a:r>
          </a:p>
          <a:p>
            <a:r>
              <a:rPr lang="es-MX" dirty="0" smtClean="0"/>
              <a:t>No distingue entre una satisfacción real o imaginaria.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241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Yo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Opera con el principio de la realidad y con los procesos secundarios.</a:t>
            </a:r>
          </a:p>
          <a:p>
            <a:r>
              <a:rPr lang="es-MX" dirty="0" smtClean="0"/>
              <a:t>Tiene contacto con el placer pero a veces deja de lado la gratificación directa para conseguir un placer general mayor.</a:t>
            </a:r>
          </a:p>
          <a:p>
            <a:r>
              <a:rPr lang="es-MX" dirty="0" smtClean="0"/>
              <a:t>A medida que se va desarrollando, va adquiriendo poder sobre la energía psíquica.</a:t>
            </a:r>
          </a:p>
          <a:p>
            <a:r>
              <a:rPr lang="es-MX" dirty="0" smtClean="0"/>
              <a:t>Liga </a:t>
            </a:r>
            <a:r>
              <a:rPr lang="es-MX" dirty="0"/>
              <a:t>la energía a las representaciones psíquicas de </a:t>
            </a:r>
            <a:r>
              <a:rPr lang="es-MX" dirty="0" smtClean="0"/>
              <a:t>los </a:t>
            </a:r>
            <a:r>
              <a:rPr lang="es-MX" dirty="0"/>
              <a:t>objetos externos; a esa ligazón se la llama </a:t>
            </a:r>
            <a:r>
              <a:rPr lang="es-MX" i="1" dirty="0" smtClean="0"/>
              <a:t>catexia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980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Superyó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Surge como </a:t>
            </a:r>
            <a:r>
              <a:rPr lang="es-MX" dirty="0"/>
              <a:t>resultado del contacto con las </a:t>
            </a:r>
            <a:r>
              <a:rPr lang="es-MX" dirty="0" smtClean="0"/>
              <a:t>realidades culturales</a:t>
            </a:r>
            <a:r>
              <a:rPr lang="es-MX" dirty="0"/>
              <a:t>, encarnadas </a:t>
            </a:r>
            <a:r>
              <a:rPr lang="es-MX" dirty="0" smtClean="0"/>
              <a:t>fundamentalmente </a:t>
            </a:r>
            <a:r>
              <a:rPr lang="es-MX" dirty="0"/>
              <a:t>en los </a:t>
            </a:r>
            <a:r>
              <a:rPr lang="es-MX" dirty="0" smtClean="0"/>
              <a:t>padres.</a:t>
            </a:r>
          </a:p>
          <a:p>
            <a:r>
              <a:rPr lang="es-MX" dirty="0" smtClean="0"/>
              <a:t>Inhibe la actividad placentera, al igual que lo hicieron los agentes externos en algún momento. En algunos casos desea detener la actividad placentera por completo.</a:t>
            </a:r>
          </a:p>
          <a:p>
            <a:r>
              <a:rPr lang="es-MX" dirty="0" smtClean="0"/>
              <a:t>Una </a:t>
            </a:r>
            <a:r>
              <a:rPr lang="es-MX" i="1" dirty="0" smtClean="0"/>
              <a:t>conciencia mor</a:t>
            </a:r>
            <a:r>
              <a:rPr lang="es-MX" dirty="0" smtClean="0"/>
              <a:t>al castiga la conducta.</a:t>
            </a:r>
          </a:p>
          <a:p>
            <a:r>
              <a:rPr lang="es-MX" dirty="0" smtClean="0"/>
              <a:t>Y un </a:t>
            </a:r>
            <a:r>
              <a:rPr lang="es-MX" i="1" dirty="0" smtClean="0"/>
              <a:t>ideal del yo </a:t>
            </a:r>
            <a:r>
              <a:rPr lang="es-MX" dirty="0" smtClean="0"/>
              <a:t>la premia.</a:t>
            </a:r>
          </a:p>
          <a:p>
            <a:r>
              <a:rPr lang="es-MX" dirty="0" smtClean="0"/>
              <a:t>Es principalmente inconsciente.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4037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Esquema del aparato psíquico según Freud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592288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La flecha horizontal indica que los procesos siguen una sola dirección.</a:t>
            </a:r>
          </a:p>
          <a:p>
            <a:r>
              <a:rPr lang="es-MX" dirty="0" smtClean="0"/>
              <a:t>La actividad psíquica parte de los </a:t>
            </a:r>
            <a:r>
              <a:rPr lang="es-MX" i="1" dirty="0" smtClean="0"/>
              <a:t>stimuli</a:t>
            </a:r>
            <a:r>
              <a:rPr lang="es-MX" dirty="0" smtClean="0"/>
              <a:t> de la percepción (</a:t>
            </a:r>
            <a:r>
              <a:rPr lang="es-MX" b="1" i="1" dirty="0" smtClean="0"/>
              <a:t>P</a:t>
            </a:r>
            <a:r>
              <a:rPr lang="es-MX" dirty="0" smtClean="0"/>
              <a:t>).</a:t>
            </a:r>
          </a:p>
          <a:p>
            <a:r>
              <a:rPr lang="es-MX" b="1" i="1" dirty="0" smtClean="0"/>
              <a:t>S1</a:t>
            </a:r>
            <a:r>
              <a:rPr lang="es-MX" b="1" dirty="0" smtClean="0"/>
              <a:t> </a:t>
            </a:r>
            <a:r>
              <a:rPr lang="es-MX" dirty="0" smtClean="0"/>
              <a:t>y</a:t>
            </a:r>
            <a:r>
              <a:rPr lang="es-MX" b="1" dirty="0" smtClean="0"/>
              <a:t> </a:t>
            </a:r>
            <a:r>
              <a:rPr lang="es-MX" b="1" i="1" dirty="0" smtClean="0"/>
              <a:t>S2</a:t>
            </a:r>
            <a:r>
              <a:rPr lang="es-MX" b="1" dirty="0" smtClean="0"/>
              <a:t> </a:t>
            </a:r>
            <a:r>
              <a:rPr lang="es-MX" dirty="0" smtClean="0"/>
              <a:t>son planos que conservan los recuerdos o las huellas mnémicas.</a:t>
            </a:r>
          </a:p>
          <a:p>
            <a:r>
              <a:rPr lang="es-MX" dirty="0" smtClean="0"/>
              <a:t>El preconsciente filtra, critica e inhibe lo que procede del inconsciente y se descarga en la motricidad (</a:t>
            </a:r>
            <a:r>
              <a:rPr lang="es-MX" b="1" i="1" dirty="0" smtClean="0"/>
              <a:t>M</a:t>
            </a:r>
            <a:r>
              <a:rPr lang="es-MX" dirty="0" smtClean="0"/>
              <a:t>).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64" t="39375" r="20585" b="25000"/>
          <a:stretch/>
        </p:blipFill>
        <p:spPr bwMode="auto">
          <a:xfrm>
            <a:off x="2470504" y="1484783"/>
            <a:ext cx="4202992" cy="2218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20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Alta costura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397</TotalTime>
  <Words>1660</Words>
  <Application>Microsoft Office PowerPoint</Application>
  <PresentationFormat>Presentación en pantalla (4:3)</PresentationFormat>
  <Paragraphs>138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Paja</vt:lpstr>
      <vt:lpstr>Universidad Nacional Autónoma de México Licenciatura en Psicología La psicología científica y sus sistemas teóricos Psicoanálisis Alumno: Alfredo Isaí Jiménez Arteaga Asesora: Lic. Cindy gonzález García 17/Abril/2012  </vt:lpstr>
      <vt:lpstr>Aparato psíquico</vt:lpstr>
      <vt:lpstr>Introducción</vt:lpstr>
      <vt:lpstr>Comparación con un aparato óptico</vt:lpstr>
      <vt:lpstr>Procesos primarios y secundarios</vt:lpstr>
      <vt:lpstr>Ello</vt:lpstr>
      <vt:lpstr>Yo</vt:lpstr>
      <vt:lpstr>Superyó</vt:lpstr>
      <vt:lpstr>Esquema del aparato psíquico según Freud</vt:lpstr>
      <vt:lpstr>Huellas mnémicas</vt:lpstr>
      <vt:lpstr>Presentación de PowerPoint</vt:lpstr>
      <vt:lpstr>Mecanismos de defensa</vt:lpstr>
      <vt:lpstr>Mecanismos de defensa narcisista</vt:lpstr>
      <vt:lpstr>Mecanismos de defensa inmaduros</vt:lpstr>
      <vt:lpstr>Defensas inmaduras (continuación)</vt:lpstr>
      <vt:lpstr>(continuación)</vt:lpstr>
      <vt:lpstr>Mecanismos de defensa neuróticos</vt:lpstr>
      <vt:lpstr>Defensa neurótica(continuación)</vt:lpstr>
      <vt:lpstr>(continuación)</vt:lpstr>
      <vt:lpstr>Mecanismos de defensa maduros</vt:lpstr>
      <vt:lpstr>Defensa madura (continuación)</vt:lpstr>
      <vt:lpstr>Conclusiones</vt:lpstr>
      <vt:lpstr>Presentación de PowerPoint</vt:lpstr>
      <vt:lpstr>Presentación de PowerPoint</vt:lpstr>
      <vt:lpstr>Bibliografía</vt:lpstr>
    </vt:vector>
  </TitlesOfParts>
  <Company>I.S.A.I.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Isaí Jiménez Arteaga</dc:creator>
  <cp:lastModifiedBy>Antony Yaya auditorio</cp:lastModifiedBy>
  <cp:revision>103</cp:revision>
  <dcterms:created xsi:type="dcterms:W3CDTF">2012-04-16T23:17:30Z</dcterms:created>
  <dcterms:modified xsi:type="dcterms:W3CDTF">2013-08-20T17:57:36Z</dcterms:modified>
</cp:coreProperties>
</file>