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0" r:id="rId4"/>
    <p:sldId id="257" r:id="rId5"/>
    <p:sldId id="258" r:id="rId6"/>
    <p:sldId id="259" r:id="rId7"/>
    <p:sldId id="261" r:id="rId8"/>
    <p:sldId id="263" r:id="rId9"/>
    <p:sldId id="264" r:id="rId10"/>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783E4156-D3C2-466A-8258-534BC1BED5D2}" type="datetimeFigureOut">
              <a:rPr lang="es-CO" smtClean="0"/>
              <a:t>20/03/2014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9D1C318-33F6-44F0-85BC-B3419F90906C}" type="slidenum">
              <a:rPr lang="es-CO" smtClean="0"/>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783E4156-D3C2-466A-8258-534BC1BED5D2}" type="datetimeFigureOut">
              <a:rPr lang="es-CO" smtClean="0"/>
              <a:t>20/03/2014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9D1C318-33F6-44F0-85BC-B3419F90906C}"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783E4156-D3C2-466A-8258-534BC1BED5D2}" type="datetimeFigureOut">
              <a:rPr lang="es-CO" smtClean="0"/>
              <a:t>20/03/2014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9D1C318-33F6-44F0-85BC-B3419F90906C}"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783E4156-D3C2-466A-8258-534BC1BED5D2}" type="datetimeFigureOut">
              <a:rPr lang="es-CO" smtClean="0"/>
              <a:t>20/03/2014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9D1C318-33F6-44F0-85BC-B3419F90906C}"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83E4156-D3C2-466A-8258-534BC1BED5D2}" type="datetimeFigureOut">
              <a:rPr lang="es-CO" smtClean="0"/>
              <a:t>20/03/2014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9D1C318-33F6-44F0-85BC-B3419F90906C}" type="slidenum">
              <a:rPr lang="es-CO" smtClean="0"/>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783E4156-D3C2-466A-8258-534BC1BED5D2}" type="datetimeFigureOut">
              <a:rPr lang="es-CO" smtClean="0"/>
              <a:t>20/03/2014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9D1C318-33F6-44F0-85BC-B3419F90906C}" type="slidenum">
              <a:rPr lang="es-CO" smtClean="0"/>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783E4156-D3C2-466A-8258-534BC1BED5D2}" type="datetimeFigureOut">
              <a:rPr lang="es-CO" smtClean="0"/>
              <a:t>20/03/2014</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B9D1C318-33F6-44F0-85BC-B3419F90906C}"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783E4156-D3C2-466A-8258-534BC1BED5D2}" type="datetimeFigureOut">
              <a:rPr lang="es-CO" smtClean="0"/>
              <a:t>20/03/2014</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B9D1C318-33F6-44F0-85BC-B3419F90906C}"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83E4156-D3C2-466A-8258-534BC1BED5D2}" type="datetimeFigureOut">
              <a:rPr lang="es-CO" smtClean="0"/>
              <a:t>20/03/2014</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B9D1C318-33F6-44F0-85BC-B3419F90906C}"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83E4156-D3C2-466A-8258-534BC1BED5D2}" type="datetimeFigureOut">
              <a:rPr lang="es-CO" smtClean="0"/>
              <a:t>20/03/2014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9D1C318-33F6-44F0-85BC-B3419F90906C}"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83E4156-D3C2-466A-8258-534BC1BED5D2}" type="datetimeFigureOut">
              <a:rPr lang="es-CO" smtClean="0"/>
              <a:t>20/03/2014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9D1C318-33F6-44F0-85BC-B3419F90906C}"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3E4156-D3C2-466A-8258-534BC1BED5D2}" type="datetimeFigureOut">
              <a:rPr lang="es-CO" smtClean="0"/>
              <a:t>20/03/2014</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D1C318-33F6-44F0-85BC-B3419F90906C}"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ZXE5i3kFhR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CO" dirty="0" smtClean="0"/>
              <a:t>CONCEPTOS FUNDAMENTAL DE SIGMUND FREUD CON RESPECTO A LA PERSONALIDAD</a:t>
            </a:r>
            <a:endParaRPr lang="es-CO" dirty="0"/>
          </a:p>
        </p:txBody>
      </p:sp>
      <p:sp>
        <p:nvSpPr>
          <p:cNvPr id="3" name="2 Subtítulo"/>
          <p:cNvSpPr>
            <a:spLocks noGrp="1"/>
          </p:cNvSpPr>
          <p:nvPr>
            <p:ph type="subTitle" idx="1"/>
          </p:nvPr>
        </p:nvSpPr>
        <p:spPr/>
        <p:txBody>
          <a:bodyPr/>
          <a:lstStyle/>
          <a:p>
            <a:r>
              <a:rPr lang="es-CO" dirty="0" err="1" smtClean="0"/>
              <a:t>Ps.</a:t>
            </a:r>
            <a:r>
              <a:rPr lang="es-CO" dirty="0" smtClean="0"/>
              <a:t> MÓNICA CANTILLO QUIROGA. </a:t>
            </a:r>
            <a:r>
              <a:rPr lang="es-CO" dirty="0" err="1" smtClean="0"/>
              <a:t>MsC.</a:t>
            </a:r>
            <a:endParaRPr lang="es-C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pic>
        <p:nvPicPr>
          <p:cNvPr id="4" name="3 Marcador de contenido" descr="SMO444FA.gif"/>
          <p:cNvPicPr>
            <a:picLocks noGrp="1" noChangeAspect="1"/>
          </p:cNvPicPr>
          <p:nvPr>
            <p:ph idx="1"/>
          </p:nvPr>
        </p:nvPicPr>
        <p:blipFill>
          <a:blip r:embed="rId2" cstate="print"/>
          <a:stretch>
            <a:fillRect/>
          </a:stretch>
        </p:blipFill>
        <p:spPr>
          <a:xfrm>
            <a:off x="1043608" y="764704"/>
            <a:ext cx="7172999" cy="5642759"/>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Consciente, inconsciente y preconsciente</a:t>
            </a:r>
            <a:endParaRPr lang="es-CO" dirty="0"/>
          </a:p>
        </p:txBody>
      </p:sp>
      <p:sp>
        <p:nvSpPr>
          <p:cNvPr id="3" name="2 Marcador de contenido"/>
          <p:cNvSpPr>
            <a:spLocks noGrp="1"/>
          </p:cNvSpPr>
          <p:nvPr>
            <p:ph idx="1"/>
          </p:nvPr>
        </p:nvSpPr>
        <p:spPr/>
        <p:txBody>
          <a:bodyPr>
            <a:normAutofit fontScale="77500" lnSpcReduction="20000"/>
          </a:bodyPr>
          <a:lstStyle/>
          <a:p>
            <a:r>
              <a:rPr lang="es-CO" dirty="0"/>
              <a:t>El nivel consciente, es el mas accesible del aparato psíquico, esta formado por lo que se percibe. </a:t>
            </a:r>
            <a:r>
              <a:rPr lang="es-CO" dirty="0" smtClean="0"/>
              <a:t>El </a:t>
            </a:r>
            <a:r>
              <a:rPr lang="es-CO" dirty="0"/>
              <a:t>sistema consciente se maneja con el principio de </a:t>
            </a:r>
            <a:r>
              <a:rPr lang="es-CO" dirty="0" smtClean="0"/>
              <a:t>realidad, </a:t>
            </a:r>
            <a:r>
              <a:rPr lang="es-CO" dirty="0"/>
              <a:t>se rige por leyes lógicas y se adapta al contexto</a:t>
            </a:r>
            <a:r>
              <a:rPr lang="es-CO" dirty="0" smtClean="0"/>
              <a:t>.</a:t>
            </a:r>
          </a:p>
          <a:p>
            <a:r>
              <a:rPr lang="es-CO" dirty="0"/>
              <a:t>El nivel preconsciente, es el nivel mas cercano a la conciencia, están relacionados entre sí, ya que disponen de cierta movilidad. </a:t>
            </a:r>
            <a:r>
              <a:rPr lang="es-CO" dirty="0" smtClean="0"/>
              <a:t>Los </a:t>
            </a:r>
            <a:r>
              <a:rPr lang="es-CO" dirty="0"/>
              <a:t>contenidos que se encuentran en este nivel, están allí porque de algún modo no pueden entrar en la conciencia por falta de espacio</a:t>
            </a:r>
            <a:r>
              <a:rPr lang="es-CO" dirty="0" smtClean="0"/>
              <a:t>.</a:t>
            </a:r>
            <a:endParaRPr lang="es-CO" dirty="0"/>
          </a:p>
          <a:p>
            <a:r>
              <a:rPr lang="es-CO" dirty="0"/>
              <a:t>El inconsciente, es el nivel donde se encuentran todos los contenidos, emociones, deseos, ideas, vivencias y conflictos reprimidos que no tienen lugar en la </a:t>
            </a:r>
            <a:r>
              <a:rPr lang="es-CO" dirty="0" smtClean="0"/>
              <a:t>conciencia y permanecen </a:t>
            </a:r>
            <a:r>
              <a:rPr lang="es-CO" dirty="0"/>
              <a:t>oculto en este nivel.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Pulsión</a:t>
            </a:r>
            <a:endParaRPr lang="es-CO" dirty="0"/>
          </a:p>
        </p:txBody>
      </p:sp>
      <p:sp>
        <p:nvSpPr>
          <p:cNvPr id="3" name="2 Marcador de contenido"/>
          <p:cNvSpPr>
            <a:spLocks noGrp="1"/>
          </p:cNvSpPr>
          <p:nvPr>
            <p:ph idx="1"/>
          </p:nvPr>
        </p:nvSpPr>
        <p:spPr/>
        <p:txBody>
          <a:bodyPr>
            <a:normAutofit fontScale="85000" lnSpcReduction="20000"/>
          </a:bodyPr>
          <a:lstStyle/>
          <a:p>
            <a:r>
              <a:rPr lang="es-CO" dirty="0" smtClean="0"/>
              <a:t>Excitación orgánica que el aparato psíquico tiene que controlar. Presión inconsciente hacia la acción para la supresión de dicha tensión. “Empuje constante” hacia la acción que imprimen en el sujeto sus necesidades y deseos. </a:t>
            </a:r>
          </a:p>
          <a:p>
            <a:r>
              <a:rPr lang="es-CO" dirty="0" smtClean="0"/>
              <a:t>Las pulsiones que se originan por aspectos físicos se llaman necesidades, dentro de ellas están los instintos como impulsos psíquicos de la especie humana.</a:t>
            </a:r>
          </a:p>
          <a:p>
            <a:r>
              <a:rPr lang="es-CO" dirty="0" smtClean="0"/>
              <a:t>Las pulsiones que se originan por aspectos mentales son llamadas deseos.</a:t>
            </a:r>
          </a:p>
          <a:p>
            <a:r>
              <a:rPr lang="es-CO" dirty="0" smtClean="0"/>
              <a:t>Las pulsiones tienen una fuente, un fin, una intensidad y un objeto. </a:t>
            </a:r>
            <a:endParaRPr lang="es-CO"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Libido y </a:t>
            </a:r>
            <a:r>
              <a:rPr lang="es-CO" dirty="0" err="1" smtClean="0"/>
              <a:t>catexia</a:t>
            </a:r>
            <a:endParaRPr lang="es-CO" dirty="0"/>
          </a:p>
        </p:txBody>
      </p:sp>
      <p:sp>
        <p:nvSpPr>
          <p:cNvPr id="3" name="2 Marcador de contenido"/>
          <p:cNvSpPr>
            <a:spLocks noGrp="1"/>
          </p:cNvSpPr>
          <p:nvPr>
            <p:ph idx="1"/>
          </p:nvPr>
        </p:nvSpPr>
        <p:spPr/>
        <p:txBody>
          <a:bodyPr/>
          <a:lstStyle/>
          <a:p>
            <a:r>
              <a:rPr lang="es-CO" dirty="0" smtClean="0"/>
              <a:t>Libido: Pulsión de origen sexual </a:t>
            </a:r>
          </a:p>
          <a:p>
            <a:r>
              <a:rPr lang="es-CO" dirty="0" err="1" smtClean="0"/>
              <a:t>Catexia</a:t>
            </a:r>
            <a:r>
              <a:rPr lang="es-CO" dirty="0" smtClean="0"/>
              <a:t>: Inversión de energía psíquica en un objeto. El sujeto carga de energía </a:t>
            </a:r>
            <a:r>
              <a:rPr lang="es-CO" dirty="0" err="1" smtClean="0"/>
              <a:t>pulsional</a:t>
            </a:r>
            <a:r>
              <a:rPr lang="es-CO" dirty="0" smtClean="0"/>
              <a:t> a un objeto y por esta razón le resulta atractivo y deseable. </a:t>
            </a:r>
          </a:p>
          <a:p>
            <a:pPr>
              <a:buNone/>
            </a:pPr>
            <a:r>
              <a:rPr lang="es-CO" dirty="0" err="1" smtClean="0"/>
              <a:t>Ej</a:t>
            </a:r>
            <a:r>
              <a:rPr lang="es-CO" dirty="0" smtClean="0"/>
              <a:t>: Para un enfermo crónico solo existen las clínicas, farmacias, urgencias, etc. </a:t>
            </a:r>
          </a:p>
          <a:p>
            <a:r>
              <a:rPr lang="es-CO" dirty="0" smtClean="0"/>
              <a:t>El origen de las </a:t>
            </a:r>
            <a:r>
              <a:rPr lang="es-CO" dirty="0" err="1" smtClean="0"/>
              <a:t>catexias</a:t>
            </a:r>
            <a:r>
              <a:rPr lang="es-CO" dirty="0" smtClean="0"/>
              <a:t> está en el ello. </a:t>
            </a:r>
          </a:p>
          <a:p>
            <a:endParaRPr lang="es-CO"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YO, ELLO Y SUPERYO</a:t>
            </a:r>
            <a:endParaRPr lang="es-CO" dirty="0"/>
          </a:p>
        </p:txBody>
      </p:sp>
      <p:sp>
        <p:nvSpPr>
          <p:cNvPr id="3" name="2 Marcador de contenido"/>
          <p:cNvSpPr>
            <a:spLocks noGrp="1"/>
          </p:cNvSpPr>
          <p:nvPr>
            <p:ph idx="1"/>
          </p:nvPr>
        </p:nvSpPr>
        <p:spPr/>
        <p:txBody>
          <a:bodyPr>
            <a:normAutofit/>
          </a:bodyPr>
          <a:lstStyle/>
          <a:p>
            <a:r>
              <a:rPr lang="es-CO" dirty="0"/>
              <a:t>El </a:t>
            </a:r>
            <a:r>
              <a:rPr lang="es-CO" i="1" dirty="0"/>
              <a:t>ello</a:t>
            </a:r>
            <a:r>
              <a:rPr lang="es-CO" dirty="0"/>
              <a:t>: </a:t>
            </a:r>
            <a:r>
              <a:rPr lang="es-CO" dirty="0" smtClean="0"/>
              <a:t>consiste </a:t>
            </a:r>
            <a:r>
              <a:rPr lang="es-CO" dirty="0"/>
              <a:t>fundamentalmente en la expresión psíquica de las pulsiones y deseos. </a:t>
            </a:r>
          </a:p>
          <a:p>
            <a:r>
              <a:rPr lang="es-CO" dirty="0"/>
              <a:t>El </a:t>
            </a:r>
            <a:r>
              <a:rPr lang="es-CO" i="1" dirty="0"/>
              <a:t>yo</a:t>
            </a:r>
            <a:r>
              <a:rPr lang="es-CO" dirty="0"/>
              <a:t>: Instancia psíquica actuante y que aparece como mediadora entre las otras </a:t>
            </a:r>
            <a:r>
              <a:rPr lang="es-CO" dirty="0" smtClean="0"/>
              <a:t>dos</a:t>
            </a:r>
            <a:endParaRPr lang="es-CO" dirty="0"/>
          </a:p>
          <a:p>
            <a:r>
              <a:rPr lang="es-CO" dirty="0"/>
              <a:t>El </a:t>
            </a:r>
            <a:r>
              <a:rPr lang="es-CO" i="1" dirty="0"/>
              <a:t>superyó</a:t>
            </a:r>
            <a:r>
              <a:rPr lang="es-CO" dirty="0"/>
              <a:t>: Instancia moral, </a:t>
            </a:r>
            <a:r>
              <a:rPr lang="es-CO" dirty="0" err="1"/>
              <a:t>enjuiciadora</a:t>
            </a:r>
            <a:r>
              <a:rPr lang="es-CO" dirty="0"/>
              <a:t> de la actividad </a:t>
            </a:r>
            <a:r>
              <a:rPr lang="es-CO" dirty="0" err="1"/>
              <a:t>yoica</a:t>
            </a:r>
            <a:r>
              <a:rPr lang="es-CO" dirty="0"/>
              <a:t>. </a:t>
            </a:r>
          </a:p>
          <a:p>
            <a:endParaRPr lang="es-CO"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931224" cy="706090"/>
          </a:xfrm>
        </p:spPr>
        <p:txBody>
          <a:bodyPr>
            <a:normAutofit fontScale="90000"/>
          </a:bodyPr>
          <a:lstStyle/>
          <a:p>
            <a:r>
              <a:rPr lang="es-CO" dirty="0" smtClean="0"/>
              <a:t>Desarrollo Psicosexual</a:t>
            </a:r>
            <a:endParaRPr lang="es-CO" dirty="0"/>
          </a:p>
        </p:txBody>
      </p:sp>
      <p:sp>
        <p:nvSpPr>
          <p:cNvPr id="7" name="6 Marcador de contenido"/>
          <p:cNvSpPr>
            <a:spLocks noGrp="1"/>
          </p:cNvSpPr>
          <p:nvPr>
            <p:ph idx="1"/>
          </p:nvPr>
        </p:nvSpPr>
        <p:spPr/>
        <p:txBody>
          <a:bodyPr>
            <a:normAutofit fontScale="85000" lnSpcReduction="20000"/>
          </a:bodyPr>
          <a:lstStyle/>
          <a:p>
            <a:r>
              <a:rPr lang="es-CO" dirty="0" smtClean="0"/>
              <a:t>1.Oral- del nacimiento a al año y medio (obtiene placer por sentidos </a:t>
            </a:r>
          </a:p>
          <a:p>
            <a:pPr>
              <a:buNone/>
            </a:pPr>
            <a:r>
              <a:rPr lang="es-CO" dirty="0" smtClean="0"/>
              <a:t>en especial la boca) </a:t>
            </a:r>
          </a:p>
          <a:p>
            <a:r>
              <a:rPr lang="es-CO" dirty="0" smtClean="0"/>
              <a:t>2.Anal-1-3 años (obtiene placer en funciones de </a:t>
            </a:r>
          </a:p>
          <a:p>
            <a:pPr>
              <a:buNone/>
            </a:pPr>
            <a:r>
              <a:rPr lang="es-CO" dirty="0" smtClean="0"/>
              <a:t>eliminación) </a:t>
            </a:r>
          </a:p>
          <a:p>
            <a:r>
              <a:rPr lang="es-CO" dirty="0" smtClean="0"/>
              <a:t>3.Fálica-3 a 5-6 años (obtiene placer por órganos </a:t>
            </a:r>
          </a:p>
          <a:p>
            <a:pPr>
              <a:buNone/>
            </a:pPr>
            <a:r>
              <a:rPr lang="es-CO" dirty="0" smtClean="0"/>
              <a:t>Genitales. Complejo de Edipo</a:t>
            </a:r>
          </a:p>
          <a:p>
            <a:r>
              <a:rPr lang="es-CO" dirty="0" smtClean="0"/>
              <a:t>4.Latencia-5-6 a 12 años (los impulsos sexuales </a:t>
            </a:r>
          </a:p>
          <a:p>
            <a:pPr>
              <a:buNone/>
            </a:pPr>
            <a:r>
              <a:rPr lang="es-CO" dirty="0" smtClean="0"/>
              <a:t>permanecen latentes) </a:t>
            </a:r>
          </a:p>
          <a:p>
            <a:r>
              <a:rPr lang="es-CO" dirty="0" smtClean="0"/>
              <a:t>5.Genital-12 en adelante (predominan los impulsos </a:t>
            </a:r>
          </a:p>
          <a:p>
            <a:pPr>
              <a:buNone/>
            </a:pPr>
            <a:r>
              <a:rPr lang="es-CO" dirty="0" smtClean="0"/>
              <a:t>sexuales) </a:t>
            </a:r>
            <a:endParaRPr lang="es-CO"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pic>
        <p:nvPicPr>
          <p:cNvPr id="4" name="3 Marcador de contenido" descr="FREUD.jpg"/>
          <p:cNvPicPr>
            <a:picLocks noGrp="1" noChangeAspect="1"/>
          </p:cNvPicPr>
          <p:nvPr>
            <p:ph idx="1"/>
          </p:nvPr>
        </p:nvPicPr>
        <p:blipFill>
          <a:blip r:embed="rId2" cstate="print"/>
          <a:stretch>
            <a:fillRect/>
          </a:stretch>
        </p:blipFill>
        <p:spPr>
          <a:xfrm>
            <a:off x="-754612" y="0"/>
            <a:ext cx="10655211" cy="7059734"/>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dirty="0"/>
          </a:p>
        </p:txBody>
      </p:sp>
      <p:sp>
        <p:nvSpPr>
          <p:cNvPr id="3" name="2 Marcador de contenido"/>
          <p:cNvSpPr>
            <a:spLocks noGrp="1"/>
          </p:cNvSpPr>
          <p:nvPr>
            <p:ph idx="1"/>
          </p:nvPr>
        </p:nvSpPr>
        <p:spPr/>
        <p:txBody>
          <a:bodyPr/>
          <a:lstStyle/>
          <a:p>
            <a:r>
              <a:rPr lang="es-CO" dirty="0" smtClean="0">
                <a:hlinkClick r:id="rId2"/>
              </a:rPr>
              <a:t>https://www.youtube.com/watch?v=ZXE5i3kFhRA</a:t>
            </a:r>
            <a:endParaRPr lang="es-CO" dirty="0" smtClean="0"/>
          </a:p>
          <a:p>
            <a:endParaRPr lang="es-CO"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384</Words>
  <Application>Microsoft Office PowerPoint</Application>
  <PresentationFormat>Presentación en pantalla (4:3)</PresentationFormat>
  <Paragraphs>32</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CONCEPTOS FUNDAMENTAL DE SIGMUND FREUD CON RESPECTO A LA PERSONALIDAD</vt:lpstr>
      <vt:lpstr>Diapositiva 2</vt:lpstr>
      <vt:lpstr>Consciente, inconsciente y preconsciente</vt:lpstr>
      <vt:lpstr>Pulsión</vt:lpstr>
      <vt:lpstr>Libido y catexia</vt:lpstr>
      <vt:lpstr>YO, ELLO Y SUPERYO</vt:lpstr>
      <vt:lpstr>Desarrollo Psicosexual</vt:lpstr>
      <vt:lpstr>Diapositiva 8</vt:lpstr>
      <vt:lpstr>Diapositiva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CONCEPTOS FUNDAMENTAL DE SIGMUND FREUD CON RESPECTO A LA PERSONALIDAD</dc:title>
  <dc:creator>Mónica</dc:creator>
  <cp:lastModifiedBy>Mónica</cp:lastModifiedBy>
  <cp:revision>11</cp:revision>
  <dcterms:created xsi:type="dcterms:W3CDTF">2014-03-20T20:12:57Z</dcterms:created>
  <dcterms:modified xsi:type="dcterms:W3CDTF">2014-03-20T21:15:36Z</dcterms:modified>
</cp:coreProperties>
</file>