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FB7401BE-A435-49AB-A1C0-CBF0778967A4}" type="datetimeFigureOut">
              <a:rPr lang="es-CO" smtClean="0"/>
              <a:pPr/>
              <a:t>08/04/2014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35A1D54-BF06-49F4-BAA3-A1CC810CB325}"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FB7401BE-A435-49AB-A1C0-CBF0778967A4}" type="datetimeFigureOut">
              <a:rPr lang="es-CO" smtClean="0"/>
              <a:pPr/>
              <a:t>08/04/2014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35A1D54-BF06-49F4-BAA3-A1CC810CB325}"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FB7401BE-A435-49AB-A1C0-CBF0778967A4}" type="datetimeFigureOut">
              <a:rPr lang="es-CO" smtClean="0"/>
              <a:pPr/>
              <a:t>08/04/2014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35A1D54-BF06-49F4-BAA3-A1CC810CB325}"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FB7401BE-A435-49AB-A1C0-CBF0778967A4}" type="datetimeFigureOut">
              <a:rPr lang="es-CO" smtClean="0"/>
              <a:pPr/>
              <a:t>08/04/2014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35A1D54-BF06-49F4-BAA3-A1CC810CB325}"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B7401BE-A435-49AB-A1C0-CBF0778967A4}" type="datetimeFigureOut">
              <a:rPr lang="es-CO" smtClean="0"/>
              <a:pPr/>
              <a:t>08/04/2014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35A1D54-BF06-49F4-BAA3-A1CC810CB325}"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FB7401BE-A435-49AB-A1C0-CBF0778967A4}" type="datetimeFigureOut">
              <a:rPr lang="es-CO" smtClean="0"/>
              <a:pPr/>
              <a:t>08/04/2014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35A1D54-BF06-49F4-BAA3-A1CC810CB325}"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FB7401BE-A435-49AB-A1C0-CBF0778967A4}" type="datetimeFigureOut">
              <a:rPr lang="es-CO" smtClean="0"/>
              <a:pPr/>
              <a:t>08/04/2014</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435A1D54-BF06-49F4-BAA3-A1CC810CB325}"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FB7401BE-A435-49AB-A1C0-CBF0778967A4}" type="datetimeFigureOut">
              <a:rPr lang="es-CO" smtClean="0"/>
              <a:pPr/>
              <a:t>08/04/2014</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435A1D54-BF06-49F4-BAA3-A1CC810CB325}"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B7401BE-A435-49AB-A1C0-CBF0778967A4}" type="datetimeFigureOut">
              <a:rPr lang="es-CO" smtClean="0"/>
              <a:pPr/>
              <a:t>08/04/2014</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435A1D54-BF06-49F4-BAA3-A1CC810CB325}"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B7401BE-A435-49AB-A1C0-CBF0778967A4}" type="datetimeFigureOut">
              <a:rPr lang="es-CO" smtClean="0"/>
              <a:pPr/>
              <a:t>08/04/2014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35A1D54-BF06-49F4-BAA3-A1CC810CB325}"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B7401BE-A435-49AB-A1C0-CBF0778967A4}" type="datetimeFigureOut">
              <a:rPr lang="es-CO" smtClean="0"/>
              <a:pPr/>
              <a:t>08/04/2014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35A1D54-BF06-49F4-BAA3-A1CC810CB325}"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7401BE-A435-49AB-A1C0-CBF0778967A4}" type="datetimeFigureOut">
              <a:rPr lang="es-CO" smtClean="0"/>
              <a:pPr/>
              <a:t>08/04/2014</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5A1D54-BF06-49F4-BAA3-A1CC810CB325}"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CO" b="1" dirty="0" smtClean="0">
                <a:latin typeface="+mn-lt"/>
              </a:rPr>
              <a:t>PERSPECTIVAS EVOLUTIVAS </a:t>
            </a:r>
            <a:r>
              <a:rPr lang="es-CO" b="1" dirty="0">
                <a:latin typeface="+mn-lt"/>
              </a:rPr>
              <a:t>DE LA PERSONALIDAD</a:t>
            </a:r>
            <a:r>
              <a:rPr lang="es-CO" dirty="0">
                <a:latin typeface="+mn-lt"/>
              </a:rPr>
              <a:t/>
            </a:r>
            <a:br>
              <a:rPr lang="es-CO" dirty="0">
                <a:latin typeface="+mn-lt"/>
              </a:rPr>
            </a:br>
            <a:endParaRPr lang="es-CO" dirty="0">
              <a:latin typeface="+mn-lt"/>
            </a:endParaRPr>
          </a:p>
        </p:txBody>
      </p:sp>
      <p:sp>
        <p:nvSpPr>
          <p:cNvPr id="3" name="2 Subtítulo"/>
          <p:cNvSpPr>
            <a:spLocks noGrp="1"/>
          </p:cNvSpPr>
          <p:nvPr>
            <p:ph type="subTitle" idx="1"/>
          </p:nvPr>
        </p:nvSpPr>
        <p:spPr/>
        <p:txBody>
          <a:bodyPr>
            <a:normAutofit fontScale="92500" lnSpcReduction="20000"/>
          </a:bodyPr>
          <a:lstStyle/>
          <a:p>
            <a:r>
              <a:rPr lang="es-CO" dirty="0" err="1" smtClean="0"/>
              <a:t>Ps.</a:t>
            </a:r>
            <a:r>
              <a:rPr lang="es-CO" dirty="0" smtClean="0"/>
              <a:t> MÓNICA L. CANTILLO QUIROGA </a:t>
            </a:r>
            <a:r>
              <a:rPr lang="es-CO" dirty="0" err="1" smtClean="0"/>
              <a:t>MsC.</a:t>
            </a:r>
            <a:endParaRPr lang="es-CO" dirty="0" smtClean="0"/>
          </a:p>
          <a:p>
            <a:r>
              <a:rPr lang="es-CO" dirty="0" smtClean="0"/>
              <a:t>https://www.youtube.com/watch?v=TkNDtB4lwh8</a:t>
            </a:r>
            <a:endParaRPr lang="es-CO" dirty="0"/>
          </a:p>
          <a:p>
            <a:endParaRPr lang="es-CO"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332656"/>
            <a:ext cx="8291264" cy="5793507"/>
          </a:xfrm>
        </p:spPr>
        <p:txBody>
          <a:bodyPr>
            <a:normAutofit fontScale="47500" lnSpcReduction="20000"/>
          </a:bodyPr>
          <a:lstStyle/>
          <a:p>
            <a:pPr>
              <a:buNone/>
            </a:pPr>
            <a:r>
              <a:rPr lang="es-CO" b="1" dirty="0"/>
              <a:t>Diferencias sexuales en la agresión</a:t>
            </a:r>
            <a:endParaRPr lang="es-CO" dirty="0"/>
          </a:p>
          <a:p>
            <a:r>
              <a:rPr lang="es-CO" dirty="0"/>
              <a:t>En una especie donde las hembras puedan crear sólo un número pequeño descendientes como en los humanos, las hembras expresarán mayor cuidado de su elección de pareja y los machos eran obligados a competir por el acceso. </a:t>
            </a:r>
            <a:endParaRPr lang="es-CO" dirty="0" smtClean="0"/>
          </a:p>
          <a:p>
            <a:r>
              <a:rPr lang="es-CO" dirty="0" smtClean="0"/>
              <a:t>La </a:t>
            </a:r>
            <a:r>
              <a:rPr lang="es-CO" dirty="0" err="1"/>
              <a:t>poligenia</a:t>
            </a:r>
            <a:r>
              <a:rPr lang="es-CO" dirty="0"/>
              <a:t> efectiva consisten en la reproducción de muchos descendientes por parte de unos cuantos hombres y la no </a:t>
            </a:r>
            <a:r>
              <a:rPr lang="es-CO" dirty="0" smtClean="0"/>
              <a:t>reproducción </a:t>
            </a:r>
            <a:r>
              <a:rPr lang="es-CO" dirty="0"/>
              <a:t>de algunos. </a:t>
            </a:r>
            <a:endParaRPr lang="es-CO" dirty="0" smtClean="0"/>
          </a:p>
          <a:p>
            <a:r>
              <a:rPr lang="es-CO" dirty="0" smtClean="0"/>
              <a:t>Entre </a:t>
            </a:r>
            <a:r>
              <a:rPr lang="es-CO" dirty="0"/>
              <a:t>mas </a:t>
            </a:r>
            <a:r>
              <a:rPr lang="es-CO" dirty="0" err="1"/>
              <a:t>poligenia</a:t>
            </a:r>
            <a:r>
              <a:rPr lang="es-CO" dirty="0"/>
              <a:t> efectiva mas dimorfismo sexual, es decir, mayor diferencia entre los machos y las hembra de las especies</a:t>
            </a:r>
          </a:p>
          <a:p>
            <a:r>
              <a:rPr lang="es-CO" dirty="0"/>
              <a:t>La agresión ente los hombres </a:t>
            </a:r>
            <a:r>
              <a:rPr lang="es-CO" dirty="0" smtClean="0"/>
              <a:t>está </a:t>
            </a:r>
            <a:r>
              <a:rPr lang="es-CO" dirty="0"/>
              <a:t>dada por la competencia entre hombres por las mujeres. </a:t>
            </a:r>
          </a:p>
          <a:p>
            <a:endParaRPr lang="es-CO" b="1" dirty="0" smtClean="0"/>
          </a:p>
          <a:p>
            <a:pPr>
              <a:buNone/>
            </a:pPr>
            <a:r>
              <a:rPr lang="es-CO" b="1" dirty="0" smtClean="0"/>
              <a:t>Diferencias </a:t>
            </a:r>
            <a:r>
              <a:rPr lang="es-CO" b="1" dirty="0"/>
              <a:t>sexuales en los celos</a:t>
            </a:r>
            <a:endParaRPr lang="es-CO" dirty="0"/>
          </a:p>
          <a:p>
            <a:r>
              <a:rPr lang="es-CO" dirty="0"/>
              <a:t>Como la fertilización ocurre en forma interna y oculta dentro de las mujeres, esto  hace que los hombres en muchos casos </a:t>
            </a:r>
            <a:r>
              <a:rPr lang="es-CO" dirty="0" smtClean="0"/>
              <a:t>inviertan en </a:t>
            </a:r>
            <a:r>
              <a:rPr lang="es-CO" dirty="0"/>
              <a:t>niños no propios. </a:t>
            </a:r>
            <a:endParaRPr lang="es-CO" dirty="0" smtClean="0"/>
          </a:p>
          <a:p>
            <a:r>
              <a:rPr lang="es-CO" dirty="0" smtClean="0"/>
              <a:t>La </a:t>
            </a:r>
            <a:r>
              <a:rPr lang="es-CO" dirty="0"/>
              <a:t>infidelidad del hombre no ponía en riesgo la reproducción de los genes de la madre pero si la infidelidad es de la mujer se pone en riesgo la sobrevivencia de los genes paternos. </a:t>
            </a:r>
            <a:endParaRPr lang="es-CO" dirty="0" smtClean="0"/>
          </a:p>
          <a:p>
            <a:r>
              <a:rPr lang="es-CO" dirty="0" smtClean="0"/>
              <a:t>Las </a:t>
            </a:r>
            <a:r>
              <a:rPr lang="es-CO" dirty="0"/>
              <a:t>mujeres y los hombres se perturban o sientes celos por eventos diferentes en cuanto a la pareja. Las mujeres no desean que sus parejas formen vínculos emocionales con otras mujeres mientras que los hombres no desean que las mujeres tengan relaciones sexuales con otros. </a:t>
            </a:r>
          </a:p>
          <a:p>
            <a:pPr>
              <a:buNone/>
            </a:pPr>
            <a:r>
              <a:rPr lang="es-CO" b="1" dirty="0"/>
              <a:t>Diferencias sexuales en el deseo de variedad sexual</a:t>
            </a:r>
            <a:endParaRPr lang="es-CO" dirty="0"/>
          </a:p>
          <a:p>
            <a:r>
              <a:rPr lang="es-CO" dirty="0"/>
              <a:t>Al parecer </a:t>
            </a:r>
            <a:r>
              <a:rPr lang="es-CO" dirty="0" smtClean="0"/>
              <a:t>la </a:t>
            </a:r>
            <a:r>
              <a:rPr lang="es-CO" dirty="0"/>
              <a:t>diferencia sexual en el deseo de variedad sexual parece ser grande, universal y mayor en los hombres.  </a:t>
            </a:r>
          </a:p>
          <a:p>
            <a:pPr>
              <a:buNone/>
            </a:pPr>
            <a:r>
              <a:rPr lang="es-CO" b="1" dirty="0"/>
              <a:t>Diferencias sexuales en las preferencias de pareja</a:t>
            </a:r>
            <a:endParaRPr lang="es-CO" dirty="0"/>
          </a:p>
          <a:p>
            <a:r>
              <a:rPr lang="es-CO" dirty="0"/>
              <a:t>Las mujeres prefieren el dinero que el aspecto físico, debido a entre otras cosas </a:t>
            </a:r>
            <a:r>
              <a:rPr lang="es-CO" b="1" dirty="0"/>
              <a:t>la hipótesis de la impotencia estructural </a:t>
            </a:r>
            <a:r>
              <a:rPr lang="es-CO" dirty="0"/>
              <a:t>que dice que como históricamente las mujeres no han tenido la oportunidad de conseguir recursos entonces deben elegir bien los recursos de quien </a:t>
            </a:r>
            <a:r>
              <a:rPr lang="es-CO" dirty="0" smtClean="0"/>
              <a:t>emplear</a:t>
            </a:r>
            <a:endParaRPr lang="es-CO" dirty="0"/>
          </a:p>
          <a:p>
            <a:endParaRPr lang="es-CO"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a:t>DIFERENCIAS INDIVIDUALES</a:t>
            </a:r>
            <a:r>
              <a:rPr lang="es-CO" dirty="0"/>
              <a:t/>
            </a:r>
            <a:br>
              <a:rPr lang="es-CO" dirty="0"/>
            </a:br>
            <a:endParaRPr lang="es-CO" dirty="0"/>
          </a:p>
        </p:txBody>
      </p:sp>
      <p:sp>
        <p:nvSpPr>
          <p:cNvPr id="3" name="2 Marcador de contenido"/>
          <p:cNvSpPr>
            <a:spLocks noGrp="1"/>
          </p:cNvSpPr>
          <p:nvPr>
            <p:ph idx="1"/>
          </p:nvPr>
        </p:nvSpPr>
        <p:spPr/>
        <p:txBody>
          <a:bodyPr>
            <a:normAutofit fontScale="55000" lnSpcReduction="20000"/>
          </a:bodyPr>
          <a:lstStyle/>
          <a:p>
            <a:pPr>
              <a:buNone/>
            </a:pPr>
            <a:r>
              <a:rPr lang="es-CO" dirty="0" smtClean="0"/>
              <a:t>¿Por qué </a:t>
            </a:r>
            <a:r>
              <a:rPr lang="es-CO" dirty="0"/>
              <a:t>hay diferencias en la personalidad desde las teorías evolucionistas</a:t>
            </a:r>
            <a:r>
              <a:rPr lang="es-CO" dirty="0" smtClean="0"/>
              <a:t>?</a:t>
            </a:r>
            <a:endParaRPr lang="es-CO" dirty="0" smtClean="0"/>
          </a:p>
          <a:p>
            <a:pPr>
              <a:buNone/>
            </a:pPr>
            <a:endParaRPr lang="es-CO" b="1" dirty="0" smtClean="0"/>
          </a:p>
          <a:p>
            <a:pPr>
              <a:buNone/>
            </a:pPr>
            <a:r>
              <a:rPr lang="es-CO" b="1" dirty="0" smtClean="0"/>
              <a:t>Desencadenadores </a:t>
            </a:r>
            <a:r>
              <a:rPr lang="es-CO" b="1" dirty="0"/>
              <a:t>ambientales de las diferencias individuales</a:t>
            </a:r>
            <a:endParaRPr lang="es-CO" dirty="0"/>
          </a:p>
          <a:p>
            <a:r>
              <a:rPr lang="es-CO" dirty="0"/>
              <a:t>La historia de vida familiar, </a:t>
            </a:r>
            <a:r>
              <a:rPr lang="es-CO" dirty="0" smtClean="0"/>
              <a:t>las </a:t>
            </a:r>
            <a:r>
              <a:rPr lang="es-CO" dirty="0"/>
              <a:t>separaciones, la ausencia de padre y etc. </a:t>
            </a:r>
            <a:r>
              <a:rPr lang="es-CO" dirty="0" smtClean="0"/>
              <a:t>puede </a:t>
            </a:r>
            <a:r>
              <a:rPr lang="es-CO" dirty="0"/>
              <a:t>desencadenar comportamientos predecibles en el futuro adulto. </a:t>
            </a:r>
          </a:p>
          <a:p>
            <a:pPr>
              <a:buNone/>
            </a:pPr>
            <a:r>
              <a:rPr lang="es-CO" b="1" dirty="0"/>
              <a:t>Autoevaluación adaptativa de las diferencias individuales hereditarias</a:t>
            </a:r>
            <a:endParaRPr lang="es-CO" dirty="0"/>
          </a:p>
          <a:p>
            <a:r>
              <a:rPr lang="es-CO" dirty="0"/>
              <a:t>Las decisiones que toman las personas están orientadas por su estructura física. </a:t>
            </a:r>
          </a:p>
          <a:p>
            <a:pPr>
              <a:buNone/>
            </a:pPr>
            <a:r>
              <a:rPr lang="es-CO" b="1" dirty="0"/>
              <a:t>Frecuencia-dependiente de las estrategias individuales</a:t>
            </a:r>
            <a:endParaRPr lang="es-CO" dirty="0"/>
          </a:p>
          <a:p>
            <a:r>
              <a:rPr lang="es-CO" dirty="0" smtClean="0"/>
              <a:t>Es </a:t>
            </a:r>
            <a:r>
              <a:rPr lang="es-CO" dirty="0"/>
              <a:t>la búsqueda natural del equilibrio en las variantes hereditarias, por ejemplo el sexo dual, si nacen muchos miembros de un sexo la naturaleza se encarga de buscar el equilibrio dando como resultado el aumento del otro sexo. </a:t>
            </a:r>
            <a:endParaRPr lang="es-CO" dirty="0" smtClean="0"/>
          </a:p>
          <a:p>
            <a:r>
              <a:rPr lang="es-CO" dirty="0" smtClean="0"/>
              <a:t>Conforme </a:t>
            </a:r>
            <a:r>
              <a:rPr lang="es-CO" dirty="0"/>
              <a:t>una estrategia  se vuelve mas común, es menos efectiva.</a:t>
            </a:r>
          </a:p>
          <a:p>
            <a:r>
              <a:rPr lang="es-CO" dirty="0" smtClean="0"/>
              <a:t>Estrategia </a:t>
            </a:r>
            <a:r>
              <a:rPr lang="es-CO" dirty="0"/>
              <a:t>sexual restringida: la demora en el acto sexual y el cortejo prologado. Para evaluar la persistencia y la paternidad responsable</a:t>
            </a:r>
          </a:p>
          <a:p>
            <a:r>
              <a:rPr lang="es-CO" dirty="0"/>
              <a:t>Estrategia de acoplamiento no restringida: cuando la mujer se interesa solo en los genes, busca tener relaciones sexuales lo antes posible. </a:t>
            </a:r>
          </a:p>
          <a:p>
            <a:endParaRPr lang="es-CO"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548680"/>
            <a:ext cx="7571184" cy="1021506"/>
          </a:xfrm>
        </p:spPr>
        <p:txBody>
          <a:bodyPr>
            <a:normAutofit fontScale="90000"/>
          </a:bodyPr>
          <a:lstStyle/>
          <a:p>
            <a:r>
              <a:rPr lang="es-CO" sz="3100" b="1" dirty="0" smtClean="0"/>
              <a:t>LOS CINCO GRANDES FACTORES Y LOS PROBLEMAS ADAPTATIVOS RELEVANTES PARA LA EVOLUCIÓN</a:t>
            </a:r>
            <a:r>
              <a:rPr lang="es-CO" dirty="0" smtClean="0"/>
              <a:t/>
            </a:r>
            <a:br>
              <a:rPr lang="es-CO" dirty="0" smtClean="0"/>
            </a:br>
            <a:endParaRPr lang="es-CO" dirty="0"/>
          </a:p>
        </p:txBody>
      </p:sp>
      <p:sp>
        <p:nvSpPr>
          <p:cNvPr id="3" name="2 Marcador de contenido"/>
          <p:cNvSpPr>
            <a:spLocks noGrp="1"/>
          </p:cNvSpPr>
          <p:nvPr>
            <p:ph idx="1"/>
          </p:nvPr>
        </p:nvSpPr>
        <p:spPr>
          <a:xfrm>
            <a:off x="539552" y="1556792"/>
            <a:ext cx="8219256" cy="4781128"/>
          </a:xfrm>
        </p:spPr>
        <p:txBody>
          <a:bodyPr>
            <a:normAutofit fontScale="55000" lnSpcReduction="20000"/>
          </a:bodyPr>
          <a:lstStyle/>
          <a:p>
            <a:r>
              <a:rPr lang="es-CO" dirty="0" smtClean="0"/>
              <a:t>Los </a:t>
            </a:r>
            <a:r>
              <a:rPr lang="es-CO" dirty="0"/>
              <a:t>cinco grandes factores de personalidad </a:t>
            </a:r>
            <a:r>
              <a:rPr lang="es-CO" dirty="0" smtClean="0"/>
              <a:t>(</a:t>
            </a:r>
            <a:r>
              <a:rPr lang="es-CO" dirty="0" err="1" smtClean="0"/>
              <a:t>Cattell</a:t>
            </a:r>
            <a:r>
              <a:rPr lang="es-CO" dirty="0" smtClean="0"/>
              <a:t>) han </a:t>
            </a:r>
            <a:r>
              <a:rPr lang="es-CO" dirty="0"/>
              <a:t>sido estudiados </a:t>
            </a:r>
            <a:r>
              <a:rPr lang="es-CO" dirty="0" smtClean="0"/>
              <a:t>desde las teorías evolucionistas. </a:t>
            </a:r>
            <a:endParaRPr lang="es-CO" dirty="0"/>
          </a:p>
          <a:p>
            <a:r>
              <a:rPr lang="es-CO" dirty="0"/>
              <a:t>La evidencia empírica reciente sugiere que la posición en los cinco factores pude proporcionar información relevante desde el punto de vista adaptativo para solucionar problemas clave de la vida social: en quien puedo confiar para la cooperación, devoción y reciprocidad: en los afables</a:t>
            </a:r>
          </a:p>
          <a:p>
            <a:r>
              <a:rPr lang="es-CO" dirty="0"/>
              <a:t>Quien es probable que ascienda en las jerarquías sociales: exaltados y extrovertidos</a:t>
            </a:r>
          </a:p>
          <a:p>
            <a:r>
              <a:rPr lang="es-CO" dirty="0"/>
              <a:t>Quien es probable que trabaje duro, sea confiable y acumule recursos a lo largo del tiempo: los escrupulosos</a:t>
            </a:r>
          </a:p>
          <a:p>
            <a:r>
              <a:rPr lang="es-CO" dirty="0"/>
              <a:t>Los neuróticos no son adaptativos pues se gastan el dinero y se aprovecha de los otros. </a:t>
            </a:r>
          </a:p>
          <a:p>
            <a:pPr>
              <a:buNone/>
            </a:pPr>
            <a:endParaRPr lang="es-CO" b="1" dirty="0" smtClean="0"/>
          </a:p>
          <a:p>
            <a:pPr>
              <a:buNone/>
            </a:pPr>
            <a:r>
              <a:rPr lang="es-CO" b="1" dirty="0" smtClean="0"/>
              <a:t>LIMITACIONES </a:t>
            </a:r>
            <a:r>
              <a:rPr lang="es-CO" b="1" dirty="0"/>
              <a:t>DE LAS PSICOLOGÍA EVOLUTIVA</a:t>
            </a:r>
            <a:endParaRPr lang="es-CO" dirty="0"/>
          </a:p>
          <a:p>
            <a:r>
              <a:rPr lang="es-CO" dirty="0"/>
              <a:t>No hay datos históricos confiables y todavía falta conocimiento sobre el funcionamiento de la naturaleza, detalles y funcionamiento de los mecanismos de evolución, </a:t>
            </a:r>
            <a:r>
              <a:rPr lang="es-CO" dirty="0" err="1"/>
              <a:t>etc</a:t>
            </a:r>
            <a:endParaRPr lang="es-CO" dirty="0"/>
          </a:p>
          <a:p>
            <a:r>
              <a:rPr lang="es-CO" dirty="0"/>
              <a:t>Todas las teorías no son </a:t>
            </a:r>
            <a:r>
              <a:rPr lang="es-CO" dirty="0" err="1"/>
              <a:t>falseables</a:t>
            </a:r>
            <a:r>
              <a:rPr lang="es-CO" dirty="0"/>
              <a:t> y algunas se pretenden universales sin pruebas. </a:t>
            </a:r>
          </a:p>
          <a:p>
            <a:endParaRPr lang="es-C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smtClean="0">
                <a:latin typeface="+mn-lt"/>
              </a:rPr>
              <a:t>EVOLUCION Y SELECCIÓN NATURAL</a:t>
            </a:r>
            <a:r>
              <a:rPr lang="es-CO" dirty="0" smtClean="0">
                <a:latin typeface="+mn-lt"/>
              </a:rPr>
              <a:t/>
            </a:r>
            <a:br>
              <a:rPr lang="es-CO" dirty="0" smtClean="0">
                <a:latin typeface="+mn-lt"/>
              </a:rPr>
            </a:br>
            <a:endParaRPr lang="es-CO" dirty="0">
              <a:latin typeface="+mn-lt"/>
            </a:endParaRPr>
          </a:p>
        </p:txBody>
      </p:sp>
      <p:sp>
        <p:nvSpPr>
          <p:cNvPr id="3" name="2 Marcador de contenido"/>
          <p:cNvSpPr>
            <a:spLocks noGrp="1"/>
          </p:cNvSpPr>
          <p:nvPr>
            <p:ph idx="1"/>
          </p:nvPr>
        </p:nvSpPr>
        <p:spPr/>
        <p:txBody>
          <a:bodyPr/>
          <a:lstStyle/>
          <a:p>
            <a:r>
              <a:rPr lang="es-CO" dirty="0" smtClean="0"/>
              <a:t>La </a:t>
            </a:r>
            <a:r>
              <a:rPr lang="es-CO" dirty="0"/>
              <a:t>psicología </a:t>
            </a:r>
            <a:r>
              <a:rPr lang="es-CO" dirty="0" smtClean="0"/>
              <a:t>evolucionista </a:t>
            </a:r>
            <a:r>
              <a:rPr lang="es-CO" dirty="0"/>
              <a:t>es </a:t>
            </a:r>
            <a:r>
              <a:rPr lang="es-CO" dirty="0" smtClean="0"/>
              <a:t>una perspectiva </a:t>
            </a:r>
            <a:r>
              <a:rPr lang="es-CO" dirty="0"/>
              <a:t>científica que </a:t>
            </a:r>
            <a:r>
              <a:rPr lang="es-CO" dirty="0" smtClean="0"/>
              <a:t>está interesada en  </a:t>
            </a:r>
            <a:r>
              <a:rPr lang="es-CO" dirty="0"/>
              <a:t>tres </a:t>
            </a:r>
            <a:r>
              <a:rPr lang="es-CO" dirty="0" smtClean="0"/>
              <a:t>áreas: </a:t>
            </a:r>
            <a:r>
              <a:rPr lang="es-CO" dirty="0"/>
              <a:t>naturaleza humana, diferencias sexuales y diferencias individuales.</a:t>
            </a:r>
          </a:p>
          <a:p>
            <a:endParaRPr lang="es-C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a:t>Selección natural</a:t>
            </a:r>
            <a:r>
              <a:rPr lang="es-CO" dirty="0"/>
              <a:t/>
            </a:r>
            <a:br>
              <a:rPr lang="es-CO" dirty="0"/>
            </a:br>
            <a:endParaRPr lang="es-CO" dirty="0"/>
          </a:p>
        </p:txBody>
      </p:sp>
      <p:sp>
        <p:nvSpPr>
          <p:cNvPr id="3" name="2 Marcador de contenido"/>
          <p:cNvSpPr>
            <a:spLocks noGrp="1"/>
          </p:cNvSpPr>
          <p:nvPr>
            <p:ph idx="1"/>
          </p:nvPr>
        </p:nvSpPr>
        <p:spPr>
          <a:xfrm>
            <a:off x="395536" y="980728"/>
            <a:ext cx="8291264" cy="5145435"/>
          </a:xfrm>
        </p:spPr>
        <p:txBody>
          <a:bodyPr>
            <a:noAutofit/>
          </a:bodyPr>
          <a:lstStyle/>
          <a:p>
            <a:r>
              <a:rPr lang="es-CO" sz="1800" b="0" i="0" dirty="0" smtClean="0">
                <a:solidFill>
                  <a:srgbClr val="000000"/>
                </a:solidFill>
                <a:latin typeface="Calibri" pitchFamily="34" charset="0"/>
              </a:rPr>
              <a:t>La </a:t>
            </a:r>
            <a:r>
              <a:rPr lang="es-CO" sz="1800" b="1" i="0" dirty="0" smtClean="0">
                <a:solidFill>
                  <a:srgbClr val="000000"/>
                </a:solidFill>
                <a:latin typeface="Calibri" pitchFamily="34" charset="0"/>
              </a:rPr>
              <a:t>selección natural</a:t>
            </a:r>
            <a:r>
              <a:rPr lang="es-CO" sz="1800" b="0" i="0" dirty="0" smtClean="0">
                <a:solidFill>
                  <a:srgbClr val="000000"/>
                </a:solidFill>
                <a:latin typeface="Calibri" pitchFamily="34" charset="0"/>
              </a:rPr>
              <a:t> </a:t>
            </a:r>
            <a:r>
              <a:rPr lang="es-CO" sz="1800" i="0" dirty="0" smtClean="0">
                <a:latin typeface="Calibri" pitchFamily="34" charset="0"/>
              </a:rPr>
              <a:t>es un “fenómeno de la evolución con carácter de ley general y que se define como la reproducción diferencial de los </a:t>
            </a:r>
            <a:r>
              <a:rPr lang="es-CO" sz="1800" i="0" strike="noStrike" dirty="0" smtClean="0">
                <a:latin typeface="Calibri" pitchFamily="34" charset="0"/>
              </a:rPr>
              <a:t>genotipos </a:t>
            </a:r>
            <a:r>
              <a:rPr lang="es-CO" sz="1800" i="0" dirty="0" smtClean="0">
                <a:latin typeface="Calibri" pitchFamily="34" charset="0"/>
              </a:rPr>
              <a:t>de </a:t>
            </a:r>
            <a:r>
              <a:rPr lang="es-CO" sz="1800" b="0" i="0" dirty="0" smtClean="0">
                <a:solidFill>
                  <a:srgbClr val="000000"/>
                </a:solidFill>
                <a:latin typeface="Calibri" pitchFamily="34" charset="0"/>
              </a:rPr>
              <a:t>una población biológica”. </a:t>
            </a:r>
            <a:r>
              <a:rPr lang="es-CO" sz="1800" dirty="0" smtClean="0">
                <a:latin typeface="Calibri" pitchFamily="34" charset="0"/>
              </a:rPr>
              <a:t>Los </a:t>
            </a:r>
            <a:r>
              <a:rPr lang="es-CO" sz="1800" dirty="0">
                <a:latin typeface="Calibri" pitchFamily="34" charset="0"/>
              </a:rPr>
              <a:t>cambios o variantes que permitían a un organismo sobrevivir y reproducirse conducirían a más descendientes. </a:t>
            </a:r>
          </a:p>
          <a:p>
            <a:r>
              <a:rPr lang="es-CO" sz="1800" dirty="0" smtClean="0">
                <a:latin typeface="Calibri" pitchFamily="34" charset="0"/>
              </a:rPr>
              <a:t>Por medio </a:t>
            </a:r>
            <a:r>
              <a:rPr lang="es-CO" sz="1800" dirty="0">
                <a:latin typeface="Calibri" pitchFamily="34" charset="0"/>
              </a:rPr>
              <a:t>de este proceso, las variantes exitosas fueron seleccionadas y las variantes sin éxito se eliminaron.</a:t>
            </a:r>
          </a:p>
          <a:p>
            <a:r>
              <a:rPr lang="es-CO" sz="1800" dirty="0" smtClean="0">
                <a:latin typeface="Calibri" pitchFamily="34" charset="0"/>
              </a:rPr>
              <a:t>La </a:t>
            </a:r>
            <a:r>
              <a:rPr lang="es-CO" sz="1800" dirty="0">
                <a:latin typeface="Calibri" pitchFamily="34" charset="0"/>
              </a:rPr>
              <a:t>selección natural produce cambios graduales en una especie a lo largo del </a:t>
            </a:r>
            <a:r>
              <a:rPr lang="es-CO" sz="1800" dirty="0" smtClean="0">
                <a:latin typeface="Calibri" pitchFamily="34" charset="0"/>
              </a:rPr>
              <a:t>tiempo. </a:t>
            </a:r>
            <a:endParaRPr lang="es-CO" sz="1800" dirty="0">
              <a:latin typeface="Calibri" pitchFamily="34" charset="0"/>
            </a:endParaRPr>
          </a:p>
          <a:p>
            <a:r>
              <a:rPr lang="es-CO" sz="1800" dirty="0">
                <a:latin typeface="Calibri" pitchFamily="34" charset="0"/>
              </a:rPr>
              <a:t>La selección natural es también llamada selección por </a:t>
            </a:r>
            <a:r>
              <a:rPr lang="es-CO" sz="1800" dirty="0" smtClean="0">
                <a:latin typeface="Calibri" pitchFamily="34" charset="0"/>
              </a:rPr>
              <a:t>supervivencia puesto que existen fuerzas hostiles (escasez </a:t>
            </a:r>
            <a:r>
              <a:rPr lang="es-CO" sz="1800" dirty="0">
                <a:latin typeface="Calibri" pitchFamily="34" charset="0"/>
              </a:rPr>
              <a:t>de alimentos, enfermedades, parásitos, depredadores y climas </a:t>
            </a:r>
            <a:r>
              <a:rPr lang="es-CO" sz="1800" dirty="0" smtClean="0">
                <a:latin typeface="Calibri" pitchFamily="34" charset="0"/>
              </a:rPr>
              <a:t>extremos) que se oponen a la supervivencia.   </a:t>
            </a:r>
            <a:r>
              <a:rPr lang="es-CO" sz="1800" dirty="0">
                <a:latin typeface="Calibri" pitchFamily="34" charset="0"/>
              </a:rPr>
              <a:t>Cualquier variante que ayude a los organismos a sobrevivir a estas fuerzas hostiles producirá un aumento de la probabilidad de reproducción exitosa. </a:t>
            </a:r>
            <a:endParaRPr lang="es-CO" sz="1800" dirty="0" smtClean="0">
              <a:latin typeface="Calibri" pitchFamily="34" charset="0"/>
            </a:endParaRPr>
          </a:p>
          <a:p>
            <a:r>
              <a:rPr lang="es-CO" sz="1800" dirty="0" smtClean="0">
                <a:latin typeface="Calibri" pitchFamily="34" charset="0"/>
              </a:rPr>
              <a:t>Las </a:t>
            </a:r>
            <a:r>
              <a:rPr lang="es-CO" sz="1800" b="1" dirty="0" smtClean="0">
                <a:latin typeface="Calibri" pitchFamily="34" charset="0"/>
              </a:rPr>
              <a:t>adaptaciones </a:t>
            </a:r>
            <a:r>
              <a:rPr lang="es-CO" sz="1800" dirty="0" smtClean="0">
                <a:latin typeface="Calibri" pitchFamily="34" charset="0"/>
              </a:rPr>
              <a:t>son soluciones </a:t>
            </a:r>
            <a:r>
              <a:rPr lang="es-CO" sz="1800" dirty="0">
                <a:latin typeface="Calibri" pitchFamily="34" charset="0"/>
              </a:rPr>
              <a:t>heredadas a los problemas de supervivencia y reproductivos planteados por las fuerzas hostiles de la naturaleza.</a:t>
            </a:r>
          </a:p>
          <a:p>
            <a:endParaRPr lang="es-CO" sz="1800" dirty="0">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a:t>Selección sexual</a:t>
            </a:r>
            <a:r>
              <a:rPr lang="es-CO" dirty="0"/>
              <a:t/>
            </a:r>
            <a:br>
              <a:rPr lang="es-CO" dirty="0"/>
            </a:br>
            <a:endParaRPr lang="es-CO" dirty="0"/>
          </a:p>
        </p:txBody>
      </p:sp>
      <p:sp>
        <p:nvSpPr>
          <p:cNvPr id="3" name="2 Marcador de contenido"/>
          <p:cNvSpPr>
            <a:spLocks noGrp="1"/>
          </p:cNvSpPr>
          <p:nvPr>
            <p:ph idx="1"/>
          </p:nvPr>
        </p:nvSpPr>
        <p:spPr/>
        <p:txBody>
          <a:bodyPr>
            <a:normAutofit fontScale="77500" lnSpcReduction="20000"/>
          </a:bodyPr>
          <a:lstStyle/>
          <a:p>
            <a:r>
              <a:rPr lang="es-CO" dirty="0"/>
              <a:t>La evolución de las características para el apareamiento, </a:t>
            </a:r>
            <a:r>
              <a:rPr lang="es-CO" dirty="0" smtClean="0"/>
              <a:t>se </a:t>
            </a:r>
            <a:r>
              <a:rPr lang="es-CO" dirty="0"/>
              <a:t>conocen como selección sexual. </a:t>
            </a:r>
            <a:endParaRPr lang="es-CO" dirty="0" smtClean="0"/>
          </a:p>
          <a:p>
            <a:r>
              <a:rPr lang="es-CO" dirty="0" smtClean="0"/>
              <a:t>Ésta </a:t>
            </a:r>
            <a:r>
              <a:rPr lang="es-CO" dirty="0"/>
              <a:t>tiene dos formas, los miembros del mismo sexo compiten entre sí, y el resultado de la competencia tiene  un mayor acceso sexual a los miembros del sexo opuesto. </a:t>
            </a:r>
            <a:endParaRPr lang="es-CO" dirty="0" smtClean="0"/>
          </a:p>
          <a:p>
            <a:r>
              <a:rPr lang="es-CO" dirty="0" smtClean="0"/>
              <a:t>Dos </a:t>
            </a:r>
            <a:r>
              <a:rPr lang="es-CO" dirty="0"/>
              <a:t>miembros del mismo sexo compitiendo </a:t>
            </a:r>
            <a:r>
              <a:rPr lang="es-CO" dirty="0" smtClean="0"/>
              <a:t> </a:t>
            </a:r>
            <a:r>
              <a:rPr lang="es-CO" dirty="0"/>
              <a:t>por su </a:t>
            </a:r>
            <a:r>
              <a:rPr lang="es-CO" dirty="0" smtClean="0"/>
              <a:t>reproducción </a:t>
            </a:r>
            <a:r>
              <a:rPr lang="es-CO" dirty="0"/>
              <a:t>demuestra la </a:t>
            </a:r>
            <a:r>
              <a:rPr lang="es-CO" b="1" dirty="0"/>
              <a:t>competencia </a:t>
            </a:r>
            <a:r>
              <a:rPr lang="es-CO" b="1" dirty="0" err="1" smtClean="0"/>
              <a:t>intrasexuales</a:t>
            </a:r>
            <a:r>
              <a:rPr lang="es-CO" dirty="0"/>
              <a:t>. El éxito en esta competencia </a:t>
            </a:r>
            <a:r>
              <a:rPr lang="es-CO" dirty="0" smtClean="0"/>
              <a:t>permite a los </a:t>
            </a:r>
            <a:r>
              <a:rPr lang="es-CO" dirty="0"/>
              <a:t>vencedores </a:t>
            </a:r>
            <a:r>
              <a:rPr lang="es-CO" dirty="0" smtClean="0"/>
              <a:t>heredar sus genes. </a:t>
            </a:r>
            <a:endParaRPr lang="es-CO" dirty="0"/>
          </a:p>
          <a:p>
            <a:r>
              <a:rPr lang="es-CO" dirty="0"/>
              <a:t>La </a:t>
            </a:r>
            <a:r>
              <a:rPr lang="es-CO" b="1" dirty="0"/>
              <a:t>selección intersexual </a:t>
            </a:r>
            <a:r>
              <a:rPr lang="es-CO" dirty="0"/>
              <a:t>se evidencia cuando los miembros de un sexo eligen una pareja con base en sus preferencias particulares. </a:t>
            </a:r>
          </a:p>
          <a:p>
            <a:pPr>
              <a:buNone/>
            </a:pPr>
            <a:endParaRPr lang="es-CO"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a:t>Genes y aptitud incluida</a:t>
            </a:r>
            <a:r>
              <a:rPr lang="es-CO" dirty="0"/>
              <a:t/>
            </a:r>
            <a:br>
              <a:rPr lang="es-CO" dirty="0"/>
            </a:br>
            <a:endParaRPr lang="es-CO" dirty="0"/>
          </a:p>
        </p:txBody>
      </p:sp>
      <p:sp>
        <p:nvSpPr>
          <p:cNvPr id="3" name="2 Marcador de contenido"/>
          <p:cNvSpPr>
            <a:spLocks noGrp="1"/>
          </p:cNvSpPr>
          <p:nvPr>
            <p:ph idx="1"/>
          </p:nvPr>
        </p:nvSpPr>
        <p:spPr/>
        <p:txBody>
          <a:bodyPr>
            <a:normAutofit fontScale="77500" lnSpcReduction="20000"/>
          </a:bodyPr>
          <a:lstStyle/>
          <a:p>
            <a:r>
              <a:rPr lang="es-CO" dirty="0"/>
              <a:t>Los genes son paquetes de </a:t>
            </a:r>
            <a:r>
              <a:rPr lang="es-CO" dirty="0" smtClean="0"/>
              <a:t>ADN heredados </a:t>
            </a:r>
            <a:r>
              <a:rPr lang="es-CO" dirty="0"/>
              <a:t>a los hijos por </a:t>
            </a:r>
            <a:r>
              <a:rPr lang="es-CO" dirty="0" smtClean="0"/>
              <a:t>sus padres </a:t>
            </a:r>
            <a:r>
              <a:rPr lang="es-CO" dirty="0"/>
              <a:t>en pedazos distintos, son unidades discretas heredadas por la descendencia intacta, sin ser divididas.</a:t>
            </a:r>
          </a:p>
          <a:p>
            <a:r>
              <a:rPr lang="es-CO" dirty="0" smtClean="0"/>
              <a:t>Las </a:t>
            </a:r>
            <a:r>
              <a:rPr lang="es-CO" dirty="0"/>
              <a:t>características que conducen a la mayor reproducción de los genes son seleccionadas y, para tanto, evolucionan con el tiempo. </a:t>
            </a:r>
            <a:endParaRPr lang="es-CO" dirty="0" smtClean="0"/>
          </a:p>
          <a:p>
            <a:r>
              <a:rPr lang="es-CO" dirty="0" smtClean="0"/>
              <a:t>Existen dos </a:t>
            </a:r>
            <a:r>
              <a:rPr lang="es-CO" dirty="0"/>
              <a:t>tipos importantes de adaptaciones, las que ayudan a </a:t>
            </a:r>
            <a:r>
              <a:rPr lang="es-CO" b="1" dirty="0"/>
              <a:t>sobrevivir </a:t>
            </a:r>
            <a:r>
              <a:rPr lang="es-CO" dirty="0"/>
              <a:t>a los organismos y la que </a:t>
            </a:r>
            <a:r>
              <a:rPr lang="es-CO" dirty="0" smtClean="0"/>
              <a:t>les </a:t>
            </a:r>
            <a:r>
              <a:rPr lang="es-CO" dirty="0"/>
              <a:t>ayuda a </a:t>
            </a:r>
            <a:r>
              <a:rPr lang="es-CO" b="1" dirty="0" smtClean="0"/>
              <a:t>reproducirse</a:t>
            </a:r>
            <a:r>
              <a:rPr lang="es-CO" dirty="0" smtClean="0"/>
              <a:t>.</a:t>
            </a:r>
            <a:endParaRPr lang="es-CO" dirty="0"/>
          </a:p>
          <a:p>
            <a:r>
              <a:rPr lang="es-CO" dirty="0"/>
              <a:t>La teoría evolutiva moderna basada en la reproducción diferencial de genes se llama </a:t>
            </a:r>
            <a:r>
              <a:rPr lang="es-CO" b="1" dirty="0"/>
              <a:t>teoría de la actitud incluida. </a:t>
            </a:r>
            <a:r>
              <a:rPr lang="es-CO" dirty="0" smtClean="0"/>
              <a:t>Si </a:t>
            </a:r>
            <a:r>
              <a:rPr lang="es-CO" dirty="0"/>
              <a:t>usted como individuo ayuda al sobrevivir a un pariente permite que sus genes sobrevivan.</a:t>
            </a:r>
          </a:p>
          <a:p>
            <a:endParaRPr lang="es-C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a:t>Productos del proceso evolutivo</a:t>
            </a:r>
            <a:r>
              <a:rPr lang="es-CO" dirty="0"/>
              <a:t/>
            </a:r>
            <a:br>
              <a:rPr lang="es-CO" dirty="0"/>
            </a:br>
            <a:endParaRPr lang="es-CO" dirty="0"/>
          </a:p>
        </p:txBody>
      </p:sp>
      <p:sp>
        <p:nvSpPr>
          <p:cNvPr id="3" name="2 Marcador de contenido"/>
          <p:cNvSpPr>
            <a:spLocks noGrp="1"/>
          </p:cNvSpPr>
          <p:nvPr>
            <p:ph idx="1"/>
          </p:nvPr>
        </p:nvSpPr>
        <p:spPr/>
        <p:txBody>
          <a:bodyPr>
            <a:normAutofit fontScale="85000" lnSpcReduction="20000"/>
          </a:bodyPr>
          <a:lstStyle/>
          <a:p>
            <a:r>
              <a:rPr lang="es-CO" dirty="0"/>
              <a:t>Los seres humanos somos producto de proceso evolutivo, que actúa como un filtro </a:t>
            </a:r>
            <a:r>
              <a:rPr lang="es-CO" dirty="0" smtClean="0"/>
              <a:t>y genera:</a:t>
            </a:r>
            <a:endParaRPr lang="es-CO" dirty="0"/>
          </a:p>
          <a:p>
            <a:pPr>
              <a:buFont typeface="Wingdings" pitchFamily="2" charset="2"/>
              <a:buChar char="ü"/>
            </a:pPr>
            <a:r>
              <a:rPr lang="es-CO" dirty="0" smtClean="0"/>
              <a:t>A</a:t>
            </a:r>
            <a:r>
              <a:rPr lang="es-CO" dirty="0" smtClean="0"/>
              <a:t>daptaciones </a:t>
            </a:r>
            <a:r>
              <a:rPr lang="es-CO" dirty="0" smtClean="0"/>
              <a:t>como  </a:t>
            </a:r>
            <a:r>
              <a:rPr lang="es-CO" dirty="0" smtClean="0"/>
              <a:t>estructuras </a:t>
            </a:r>
            <a:r>
              <a:rPr lang="es-CO" dirty="0"/>
              <a:t>que se </a:t>
            </a:r>
            <a:r>
              <a:rPr lang="es-CO" dirty="0" smtClean="0"/>
              <a:t>desarrollan </a:t>
            </a:r>
            <a:r>
              <a:rPr lang="es-CO" dirty="0"/>
              <a:t>en el organismo de manera </a:t>
            </a:r>
            <a:r>
              <a:rPr lang="es-CO" dirty="0" smtClean="0"/>
              <a:t>confiable</a:t>
            </a:r>
            <a:r>
              <a:rPr lang="es-CO" dirty="0"/>
              <a:t>, debido a </a:t>
            </a:r>
            <a:r>
              <a:rPr lang="es-CO" dirty="0" smtClean="0"/>
              <a:t>que se configuran como soluciones </a:t>
            </a:r>
            <a:r>
              <a:rPr lang="es-CO" dirty="0"/>
              <a:t>a </a:t>
            </a:r>
            <a:r>
              <a:rPr lang="es-CO" dirty="0" smtClean="0"/>
              <a:t>problemas.</a:t>
            </a:r>
            <a:endParaRPr lang="es-CO" dirty="0"/>
          </a:p>
          <a:p>
            <a:pPr>
              <a:buFont typeface="Wingdings" pitchFamily="2" charset="2"/>
              <a:buChar char="ü"/>
            </a:pPr>
            <a:r>
              <a:rPr lang="es-CO" b="1" dirty="0" smtClean="0"/>
              <a:t>Productos </a:t>
            </a:r>
            <a:r>
              <a:rPr lang="es-CO" b="1" dirty="0"/>
              <a:t>secundarios de las adaptaciones </a:t>
            </a:r>
            <a:endParaRPr lang="es-CO" dirty="0"/>
          </a:p>
          <a:p>
            <a:pPr>
              <a:buFont typeface="Wingdings" pitchFamily="2" charset="2"/>
              <a:buChar char="ü"/>
            </a:pPr>
            <a:r>
              <a:rPr lang="es-CO" dirty="0" smtClean="0"/>
              <a:t>“Cosas</a:t>
            </a:r>
            <a:r>
              <a:rPr lang="es-CO" dirty="0" smtClean="0"/>
              <a:t>” </a:t>
            </a:r>
            <a:r>
              <a:rPr lang="es-CO" dirty="0"/>
              <a:t>que no son adaptaciones, son efectos incidentales que no se </a:t>
            </a:r>
            <a:r>
              <a:rPr lang="es-CO" dirty="0" smtClean="0"/>
              <a:t>consideran adaptables.</a:t>
            </a:r>
            <a:endParaRPr lang="es-CO" dirty="0"/>
          </a:p>
          <a:p>
            <a:pPr>
              <a:buFont typeface="Wingdings" pitchFamily="2" charset="2"/>
              <a:buChar char="ü"/>
            </a:pPr>
            <a:r>
              <a:rPr lang="es-CO" b="1" dirty="0" smtClean="0"/>
              <a:t>Ruido </a:t>
            </a:r>
            <a:r>
              <a:rPr lang="es-CO" b="1" dirty="0"/>
              <a:t>o variaciones aleatorias</a:t>
            </a:r>
            <a:endParaRPr lang="es-CO" dirty="0"/>
          </a:p>
          <a:p>
            <a:pPr>
              <a:buFont typeface="Wingdings" pitchFamily="2" charset="2"/>
              <a:buChar char="ü"/>
            </a:pPr>
            <a:r>
              <a:rPr lang="es-CO" dirty="0"/>
              <a:t>Son variaciones neutrales que no obstaculizan el funcionamiento de las adaptaciones.</a:t>
            </a:r>
          </a:p>
          <a:p>
            <a:endParaRPr lang="es-C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smtClean="0"/>
              <a:t>PSICOLOGÍA EVOLUTIVA</a:t>
            </a:r>
            <a:r>
              <a:rPr lang="es-CO" dirty="0" smtClean="0"/>
              <a:t/>
            </a:r>
            <a:br>
              <a:rPr lang="es-CO" dirty="0" smtClean="0"/>
            </a:br>
            <a:endParaRPr lang="es-CO" dirty="0"/>
          </a:p>
        </p:txBody>
      </p:sp>
      <p:sp>
        <p:nvSpPr>
          <p:cNvPr id="3" name="2 Marcador de contenido"/>
          <p:cNvSpPr>
            <a:spLocks noGrp="1"/>
          </p:cNvSpPr>
          <p:nvPr>
            <p:ph idx="1"/>
          </p:nvPr>
        </p:nvSpPr>
        <p:spPr>
          <a:xfrm>
            <a:off x="395536" y="1124744"/>
            <a:ext cx="8291264" cy="5001419"/>
          </a:xfrm>
        </p:spPr>
        <p:txBody>
          <a:bodyPr>
            <a:normAutofit fontScale="70000" lnSpcReduction="20000"/>
          </a:bodyPr>
          <a:lstStyle/>
          <a:p>
            <a:pPr>
              <a:buNone/>
            </a:pPr>
            <a:r>
              <a:rPr lang="es-CO" b="1" dirty="0" smtClean="0"/>
              <a:t>Tres </a:t>
            </a:r>
            <a:r>
              <a:rPr lang="es-CO" b="1" dirty="0"/>
              <a:t>premisas </a:t>
            </a:r>
            <a:r>
              <a:rPr lang="es-CO" b="1" dirty="0" smtClean="0"/>
              <a:t>claves </a:t>
            </a:r>
            <a:r>
              <a:rPr lang="es-CO" b="1" dirty="0" smtClean="0"/>
              <a:t>de </a:t>
            </a:r>
            <a:r>
              <a:rPr lang="es-CO" b="1" dirty="0" smtClean="0"/>
              <a:t>la psicología </a:t>
            </a:r>
            <a:r>
              <a:rPr lang="es-CO" b="1" dirty="0" smtClean="0"/>
              <a:t>evolutiva</a:t>
            </a:r>
            <a:r>
              <a:rPr lang="es-CO" dirty="0" smtClean="0"/>
              <a:t>:</a:t>
            </a:r>
          </a:p>
          <a:p>
            <a:pPr>
              <a:buNone/>
            </a:pPr>
            <a:endParaRPr lang="es-CO" dirty="0"/>
          </a:p>
          <a:p>
            <a:r>
              <a:rPr lang="es-CO" b="1" dirty="0"/>
              <a:t>Especificidad de dominio: </a:t>
            </a:r>
            <a:r>
              <a:rPr lang="es-CO" dirty="0"/>
              <a:t>las adaptaciones están diseñadas por el proceso evolutivo para resolver un problema adaptativo particular. La especificidad de dominio implica que la selección tiende a forjar mecanismos específicos para cada problema adaptativo.</a:t>
            </a:r>
          </a:p>
          <a:p>
            <a:r>
              <a:rPr lang="es-CO" b="1" dirty="0" err="1"/>
              <a:t>Númerosidad</a:t>
            </a:r>
            <a:r>
              <a:rPr lang="es-CO" b="1" dirty="0"/>
              <a:t>:</a:t>
            </a:r>
            <a:r>
              <a:rPr lang="es-CO" dirty="0"/>
              <a:t> existen numerosos mecanismos adaptativos. Los psicólogos evolutivos sugieren que la mente humana contiene </a:t>
            </a:r>
            <a:r>
              <a:rPr lang="es-CO" dirty="0" smtClean="0"/>
              <a:t>un </a:t>
            </a:r>
            <a:r>
              <a:rPr lang="es-CO" dirty="0"/>
              <a:t>gran número de estos </a:t>
            </a:r>
            <a:r>
              <a:rPr lang="es-CO" dirty="0" smtClean="0"/>
              <a:t>mecanismos: los </a:t>
            </a:r>
            <a:r>
              <a:rPr lang="es-CO" dirty="0"/>
              <a:t>mecanismos psicológicos.</a:t>
            </a:r>
          </a:p>
          <a:p>
            <a:r>
              <a:rPr lang="es-CO" b="1" dirty="0"/>
              <a:t>Funcionalidad:</a:t>
            </a:r>
            <a:r>
              <a:rPr lang="es-CO" dirty="0"/>
              <a:t> nuestros mecanismos psicológicos diseñados para lograr metas </a:t>
            </a:r>
            <a:r>
              <a:rPr lang="es-CO" dirty="0" smtClean="0"/>
              <a:t>adaptativas particulares</a:t>
            </a:r>
            <a:r>
              <a:rPr lang="es-CO" dirty="0"/>
              <a:t>. Entender la función adaptativa es clave para el conocimiento de los mecanismos psicológicos evolucionados, no podemos entender nuestra preferencia por ciertas parejas, sin estudiar la función de dicha preferencia. </a:t>
            </a:r>
          </a:p>
          <a:p>
            <a:endParaRPr lang="es-C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a:t>NATURALEZA HUMANA </a:t>
            </a:r>
            <a:r>
              <a:rPr lang="es-CO" dirty="0"/>
              <a:t/>
            </a:r>
            <a:br>
              <a:rPr lang="es-CO" dirty="0"/>
            </a:br>
            <a:endParaRPr lang="es-CO" dirty="0"/>
          </a:p>
        </p:txBody>
      </p:sp>
      <p:sp>
        <p:nvSpPr>
          <p:cNvPr id="3" name="2 Marcador de contenido"/>
          <p:cNvSpPr>
            <a:spLocks noGrp="1"/>
          </p:cNvSpPr>
          <p:nvPr>
            <p:ph idx="1"/>
          </p:nvPr>
        </p:nvSpPr>
        <p:spPr>
          <a:xfrm>
            <a:off x="395536" y="836712"/>
            <a:ext cx="8291264" cy="5289451"/>
          </a:xfrm>
        </p:spPr>
        <p:txBody>
          <a:bodyPr>
            <a:normAutofit fontScale="47500" lnSpcReduction="20000"/>
          </a:bodyPr>
          <a:lstStyle/>
          <a:p>
            <a:pPr>
              <a:buNone/>
            </a:pPr>
            <a:r>
              <a:rPr lang="es-CO" b="1" dirty="0" smtClean="0"/>
              <a:t>La naturaleza humana está compuesta por: </a:t>
            </a:r>
          </a:p>
          <a:p>
            <a:pPr>
              <a:buNone/>
            </a:pPr>
            <a:r>
              <a:rPr lang="es-CO" b="1" dirty="0" smtClean="0"/>
              <a:t>Necesidad </a:t>
            </a:r>
            <a:r>
              <a:rPr lang="es-CO" b="1" dirty="0"/>
              <a:t>de pertenecer </a:t>
            </a:r>
            <a:endParaRPr lang="es-CO" dirty="0"/>
          </a:p>
          <a:p>
            <a:r>
              <a:rPr lang="es-CO" dirty="0"/>
              <a:t>Los motivadores humanos más básicos son la posición y la aceptación por parte del grupo. En los humanos han evolucionado mecanismos psicológicos para evitar ser excluidos. </a:t>
            </a:r>
            <a:endParaRPr lang="es-CO" dirty="0" smtClean="0"/>
          </a:p>
          <a:p>
            <a:r>
              <a:rPr lang="es-CO" dirty="0" smtClean="0"/>
              <a:t>La </a:t>
            </a:r>
            <a:r>
              <a:rPr lang="es-CO" dirty="0"/>
              <a:t>ansiedad social es la angustia por ser evaluado forma negativa en </a:t>
            </a:r>
            <a:r>
              <a:rPr lang="es-CO" dirty="0" smtClean="0"/>
              <a:t>las relaciones </a:t>
            </a:r>
            <a:r>
              <a:rPr lang="es-CO" dirty="0"/>
              <a:t>interpersonales, están es útil para prevenir la exclusión social. </a:t>
            </a:r>
            <a:endParaRPr lang="es-CO" dirty="0" smtClean="0"/>
          </a:p>
          <a:p>
            <a:r>
              <a:rPr lang="es-CO" dirty="0" smtClean="0"/>
              <a:t>Entre </a:t>
            </a:r>
            <a:r>
              <a:rPr lang="es-CO" dirty="0"/>
              <a:t>más fuerte la amenaza externa mayor es el vínculo </a:t>
            </a:r>
            <a:r>
              <a:rPr lang="es-CO" dirty="0" smtClean="0"/>
              <a:t>social. </a:t>
            </a:r>
            <a:endParaRPr lang="es-CO" dirty="0"/>
          </a:p>
          <a:p>
            <a:pPr>
              <a:buNone/>
            </a:pPr>
            <a:r>
              <a:rPr lang="es-CO" b="1" dirty="0"/>
              <a:t>Ayuda y altruismo</a:t>
            </a:r>
            <a:endParaRPr lang="es-CO" dirty="0"/>
          </a:p>
          <a:p>
            <a:r>
              <a:rPr lang="es-CO" dirty="0"/>
              <a:t>Ayudar a otros es una función directa de la capacidad </a:t>
            </a:r>
            <a:r>
              <a:rPr lang="es-CO" dirty="0" smtClean="0"/>
              <a:t> receptora </a:t>
            </a:r>
            <a:r>
              <a:rPr lang="es-CO" dirty="0"/>
              <a:t>para aumentar la actitud incluida de los el que le </a:t>
            </a:r>
            <a:r>
              <a:rPr lang="es-CO" dirty="0" smtClean="0"/>
              <a:t>ayudan</a:t>
            </a:r>
            <a:r>
              <a:rPr lang="es-CO" dirty="0"/>
              <a:t>. </a:t>
            </a:r>
            <a:endParaRPr lang="es-CO" dirty="0" smtClean="0"/>
          </a:p>
          <a:p>
            <a:pPr>
              <a:buNone/>
            </a:pPr>
            <a:r>
              <a:rPr lang="es-CO" b="1" dirty="0" smtClean="0"/>
              <a:t>Emociones </a:t>
            </a:r>
            <a:r>
              <a:rPr lang="es-CO" b="1" dirty="0"/>
              <a:t>universales</a:t>
            </a:r>
            <a:r>
              <a:rPr lang="es-CO" dirty="0"/>
              <a:t> </a:t>
            </a:r>
          </a:p>
          <a:p>
            <a:r>
              <a:rPr lang="es-CO" dirty="0" smtClean="0"/>
              <a:t>Primera </a:t>
            </a:r>
            <a:r>
              <a:rPr lang="es-CO" dirty="0"/>
              <a:t>perspectiva evolutiva de las </a:t>
            </a:r>
            <a:r>
              <a:rPr lang="es-CO" dirty="0" smtClean="0"/>
              <a:t>emociones:  </a:t>
            </a:r>
            <a:r>
              <a:rPr lang="es-CO" dirty="0"/>
              <a:t>el miedo </a:t>
            </a:r>
            <a:r>
              <a:rPr lang="es-CO" dirty="0" smtClean="0"/>
              <a:t>,la ira </a:t>
            </a:r>
            <a:r>
              <a:rPr lang="es-CO" dirty="0"/>
              <a:t>y los celos son emociones universales. </a:t>
            </a:r>
            <a:r>
              <a:rPr lang="es-CO" b="1" dirty="0"/>
              <a:t>Paul </a:t>
            </a:r>
            <a:r>
              <a:rPr lang="es-CO" b="1" dirty="0" err="1"/>
              <a:t>Ekman</a:t>
            </a:r>
            <a:r>
              <a:rPr lang="es-CO" b="1" dirty="0"/>
              <a:t> .</a:t>
            </a:r>
            <a:endParaRPr lang="es-CO" dirty="0"/>
          </a:p>
          <a:p>
            <a:pPr>
              <a:buNone/>
            </a:pPr>
            <a:endParaRPr lang="es-CO" dirty="0" smtClean="0"/>
          </a:p>
          <a:p>
            <a:r>
              <a:rPr lang="es-CO" dirty="0" smtClean="0"/>
              <a:t>Segunda </a:t>
            </a:r>
            <a:r>
              <a:rPr lang="es-CO" dirty="0"/>
              <a:t>perspectiva </a:t>
            </a:r>
            <a:r>
              <a:rPr lang="es-CO" dirty="0" smtClean="0"/>
              <a:t>evolutiva: </a:t>
            </a:r>
            <a:r>
              <a:rPr lang="es-CO" dirty="0"/>
              <a:t>las emociones son mecanismos psicológicos adaptativos que señalan varios costos de actitud en el ambiente social. Las </a:t>
            </a:r>
            <a:r>
              <a:rPr lang="es-CO" dirty="0" smtClean="0"/>
              <a:t>emociones </a:t>
            </a:r>
            <a:r>
              <a:rPr lang="es-CO" dirty="0" smtClean="0"/>
              <a:t>guían  </a:t>
            </a:r>
            <a:r>
              <a:rPr lang="es-CO" dirty="0"/>
              <a:t>a la persona hacia las metas que le habrían conferido aptitud en un ambiente ancestral o para evitar condiciones que habrían interferido con la aptitud</a:t>
            </a:r>
            <a:r>
              <a:rPr lang="es-CO" dirty="0" smtClean="0"/>
              <a:t>.</a:t>
            </a:r>
          </a:p>
          <a:p>
            <a:endParaRPr lang="es-CO" dirty="0"/>
          </a:p>
          <a:p>
            <a:r>
              <a:rPr lang="es-CO" dirty="0"/>
              <a:t>Tercera perspectiva evolutiva de las </a:t>
            </a:r>
            <a:r>
              <a:rPr lang="es-CO" dirty="0" smtClean="0"/>
              <a:t>emociones:  </a:t>
            </a:r>
            <a:r>
              <a:rPr lang="es-CO" dirty="0"/>
              <a:t>la hipótesis de la manipulación que sugiere que las emociones están diseñadas para explorar los mecanismos psicológicos de otras personas. Las emociones que </a:t>
            </a:r>
            <a:r>
              <a:rPr lang="es-CO" dirty="0" smtClean="0"/>
              <a:t>Paul </a:t>
            </a:r>
            <a:r>
              <a:rPr lang="es-CO" dirty="0" err="1"/>
              <a:t>Ekman</a:t>
            </a:r>
            <a:r>
              <a:rPr lang="es-CO" dirty="0"/>
              <a:t> encontró como universales son felicidad disgusto  enojo miedo sorpresa y tristeza. </a:t>
            </a:r>
          </a:p>
          <a:p>
            <a:endParaRPr lang="es-C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smtClean="0"/>
              <a:t>DIFERENCIAS SEXUALES</a:t>
            </a:r>
            <a:r>
              <a:rPr lang="es-CO" dirty="0" smtClean="0"/>
              <a:t/>
            </a:r>
            <a:br>
              <a:rPr lang="es-CO" dirty="0" smtClean="0"/>
            </a:br>
            <a:endParaRPr lang="es-CO" dirty="0"/>
          </a:p>
        </p:txBody>
      </p:sp>
      <p:sp>
        <p:nvSpPr>
          <p:cNvPr id="3" name="2 Marcador de contenido"/>
          <p:cNvSpPr>
            <a:spLocks noGrp="1"/>
          </p:cNvSpPr>
          <p:nvPr>
            <p:ph idx="1"/>
          </p:nvPr>
        </p:nvSpPr>
        <p:spPr/>
        <p:txBody>
          <a:bodyPr>
            <a:normAutofit fontScale="77500" lnSpcReduction="20000"/>
          </a:bodyPr>
          <a:lstStyle/>
          <a:p>
            <a:r>
              <a:rPr lang="es-CO" dirty="0" smtClean="0"/>
              <a:t>Las </a:t>
            </a:r>
            <a:r>
              <a:rPr lang="es-CO" dirty="0"/>
              <a:t>diferencias sexuales predichas en forma evolutiva sostienen que los sexos diferirán precisamente en aquellos dominios en los que las mujeres y los hombres han enfrentado clases diferentes de problemas adaptativos. </a:t>
            </a:r>
          </a:p>
          <a:p>
            <a:r>
              <a:rPr lang="es-CO" dirty="0"/>
              <a:t>¿</a:t>
            </a:r>
            <a:r>
              <a:rPr lang="es-CO" dirty="0" smtClean="0"/>
              <a:t>En qué </a:t>
            </a:r>
            <a:r>
              <a:rPr lang="es-CO" dirty="0"/>
              <a:t>dominios han enfrentado problemas adaptativos diferentes hombres y </a:t>
            </a:r>
            <a:r>
              <a:rPr lang="es-CO" dirty="0" smtClean="0"/>
              <a:t>mujeres?</a:t>
            </a:r>
            <a:endParaRPr lang="es-CO" dirty="0"/>
          </a:p>
          <a:p>
            <a:r>
              <a:rPr lang="es-CO" dirty="0" smtClean="0"/>
              <a:t>¿Cuáles </a:t>
            </a:r>
            <a:r>
              <a:rPr lang="es-CO" dirty="0"/>
              <a:t>son los mecanismos psicológicos diferenciados por el sexo de las mujeres y los hombres que han evolucionado en respuesta estos problemas adaptativos diferencias por el </a:t>
            </a:r>
            <a:r>
              <a:rPr lang="es-CO" dirty="0" smtClean="0"/>
              <a:t>sexo?</a:t>
            </a:r>
            <a:endParaRPr lang="es-CO" dirty="0"/>
          </a:p>
          <a:p>
            <a:r>
              <a:rPr lang="es-CO" dirty="0" smtClean="0"/>
              <a:t>¿Cuáles </a:t>
            </a:r>
            <a:r>
              <a:rPr lang="es-CO" dirty="0"/>
              <a:t>entra sociales culturales y contextuales afectan la magnitud de las diferencias sexuales </a:t>
            </a:r>
            <a:r>
              <a:rPr lang="es-CO" dirty="0" smtClean="0"/>
              <a:t>expresadas?</a:t>
            </a:r>
            <a:endParaRPr lang="es-CO" dirty="0"/>
          </a:p>
          <a:p>
            <a:endParaRPr lang="es-CO"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1416</Words>
  <Application>Microsoft Office PowerPoint</Application>
  <PresentationFormat>Presentación en pantalla (4:3)</PresentationFormat>
  <Paragraphs>89</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PERSPECTIVAS EVOLUTIVAS DE LA PERSONALIDAD </vt:lpstr>
      <vt:lpstr>EVOLUCION Y SELECCIÓN NATURAL </vt:lpstr>
      <vt:lpstr>Selección natural </vt:lpstr>
      <vt:lpstr>Selección sexual </vt:lpstr>
      <vt:lpstr>Genes y aptitud incluida </vt:lpstr>
      <vt:lpstr>Productos del proceso evolutivo </vt:lpstr>
      <vt:lpstr>PSICOLOGÍA EVOLUTIVA </vt:lpstr>
      <vt:lpstr>NATURALEZA HUMANA  </vt:lpstr>
      <vt:lpstr>DIFERENCIAS SEXUALES </vt:lpstr>
      <vt:lpstr>Diapositiva 10</vt:lpstr>
      <vt:lpstr>DIFERENCIAS INDIVIDUALES </vt:lpstr>
      <vt:lpstr>LOS CINCO GRANDES FACTORES Y LOS PROBLEMAS ADAPTATIVOS RELEVANTES PARA LA EVOLUCIÓN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PERSPECTIVAS EVOLUTIVAS DE LA PERSONALIDAD</dc:title>
  <dc:creator>Mónica</dc:creator>
  <cp:lastModifiedBy>Mónica</cp:lastModifiedBy>
  <cp:revision>8</cp:revision>
  <dcterms:created xsi:type="dcterms:W3CDTF">2014-04-01T18:25:51Z</dcterms:created>
  <dcterms:modified xsi:type="dcterms:W3CDTF">2014-04-08T18:34:42Z</dcterms:modified>
</cp:coreProperties>
</file>