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2" r:id="rId8"/>
    <p:sldId id="261" r:id="rId9"/>
    <p:sldId id="265" r:id="rId10"/>
    <p:sldId id="264" r:id="rId11"/>
    <p:sldId id="266"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0A72A19-6639-438F-B53D-DBEBC0DBF49C}" type="datetimeFigureOut">
              <a:rPr lang="es-CO" smtClean="0"/>
              <a:pPr/>
              <a:t>27/02/2014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487AF7D-8BFF-42D0-96FF-1CF7CC92DA62}"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0A72A19-6639-438F-B53D-DBEBC0DBF49C}" type="datetimeFigureOut">
              <a:rPr lang="es-CO" smtClean="0"/>
              <a:pPr/>
              <a:t>27/02/2014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487AF7D-8BFF-42D0-96FF-1CF7CC92DA62}"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0A72A19-6639-438F-B53D-DBEBC0DBF49C}" type="datetimeFigureOut">
              <a:rPr lang="es-CO" smtClean="0"/>
              <a:pPr/>
              <a:t>27/02/2014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487AF7D-8BFF-42D0-96FF-1CF7CC92DA62}"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0A72A19-6639-438F-B53D-DBEBC0DBF49C}" type="datetimeFigureOut">
              <a:rPr lang="es-CO" smtClean="0"/>
              <a:pPr/>
              <a:t>27/02/2014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487AF7D-8BFF-42D0-96FF-1CF7CC92DA62}"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0A72A19-6639-438F-B53D-DBEBC0DBF49C}" type="datetimeFigureOut">
              <a:rPr lang="es-CO" smtClean="0"/>
              <a:pPr/>
              <a:t>27/02/2014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E487AF7D-8BFF-42D0-96FF-1CF7CC92DA62}"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0A72A19-6639-438F-B53D-DBEBC0DBF49C}" type="datetimeFigureOut">
              <a:rPr lang="es-CO" smtClean="0"/>
              <a:pPr/>
              <a:t>27/02/2014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487AF7D-8BFF-42D0-96FF-1CF7CC92DA62}"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0A72A19-6639-438F-B53D-DBEBC0DBF49C}" type="datetimeFigureOut">
              <a:rPr lang="es-CO" smtClean="0"/>
              <a:pPr/>
              <a:t>27/02/2014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E487AF7D-8BFF-42D0-96FF-1CF7CC92DA62}"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0A72A19-6639-438F-B53D-DBEBC0DBF49C}" type="datetimeFigureOut">
              <a:rPr lang="es-CO" smtClean="0"/>
              <a:pPr/>
              <a:t>27/02/2014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E487AF7D-8BFF-42D0-96FF-1CF7CC92DA62}"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0A72A19-6639-438F-B53D-DBEBC0DBF49C}" type="datetimeFigureOut">
              <a:rPr lang="es-CO" smtClean="0"/>
              <a:pPr/>
              <a:t>27/02/2014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E487AF7D-8BFF-42D0-96FF-1CF7CC92DA62}"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0A72A19-6639-438F-B53D-DBEBC0DBF49C}" type="datetimeFigureOut">
              <a:rPr lang="es-CO" smtClean="0"/>
              <a:pPr/>
              <a:t>27/02/2014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487AF7D-8BFF-42D0-96FF-1CF7CC92DA62}"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0A72A19-6639-438F-B53D-DBEBC0DBF49C}" type="datetimeFigureOut">
              <a:rPr lang="es-CO" smtClean="0"/>
              <a:pPr/>
              <a:t>27/02/2014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E487AF7D-8BFF-42D0-96FF-1CF7CC92DA62}"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72A19-6639-438F-B53D-DBEBC0DBF49C}" type="datetimeFigureOut">
              <a:rPr lang="es-CO" smtClean="0"/>
              <a:pPr/>
              <a:t>27/02/2014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7AF7D-8BFF-42D0-96FF-1CF7CC92DA62}"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260649"/>
            <a:ext cx="7776864" cy="5832648"/>
          </a:xfrm>
        </p:spPr>
        <p:txBody>
          <a:bodyPr>
            <a:normAutofit fontScale="90000"/>
          </a:bodyPr>
          <a:lstStyle/>
          <a:p>
            <a:r>
              <a:rPr lang="es-CO" dirty="0" smtClean="0"/>
              <a:t>El sujeto y la subjetividad: algunos de los dilemas actuales de su estudio.</a:t>
            </a:r>
            <a:br>
              <a:rPr lang="es-CO" dirty="0" smtClean="0"/>
            </a:br>
            <a:r>
              <a:rPr lang="es-CO" dirty="0" smtClean="0"/>
              <a:t/>
            </a:r>
            <a:br>
              <a:rPr lang="es-CO" dirty="0" smtClean="0"/>
            </a:br>
            <a:r>
              <a:rPr lang="es-CO" sz="3100" dirty="0" smtClean="0"/>
              <a:t>Fernando Luis González Rey, Universidad de la Habana, Cuba y Universidad de </a:t>
            </a:r>
            <a:r>
              <a:rPr lang="es-CO" sz="3100" dirty="0" err="1" smtClean="0"/>
              <a:t>Brasília</a:t>
            </a:r>
            <a:r>
              <a:rPr lang="es-CO" sz="3100" dirty="0" smtClean="0"/>
              <a:t>, </a:t>
            </a:r>
            <a:br>
              <a:rPr lang="es-CO" sz="3100" dirty="0" smtClean="0"/>
            </a:br>
            <a:r>
              <a:rPr lang="es-CO" sz="3100" dirty="0" smtClean="0"/>
              <a:t>Brasil. </a:t>
            </a:r>
            <a:br>
              <a:rPr lang="es-CO" sz="3100" dirty="0" smtClean="0"/>
            </a:br>
            <a:r>
              <a:rPr lang="es-CO" dirty="0" smtClean="0"/>
              <a:t/>
            </a:r>
            <a:br>
              <a:rPr lang="es-CO" dirty="0" smtClean="0"/>
            </a:br>
            <a:r>
              <a:rPr lang="es-CO" sz="3100" dirty="0" err="1" smtClean="0"/>
              <a:t>Ps.</a:t>
            </a:r>
            <a:r>
              <a:rPr lang="es-CO" sz="3100" dirty="0" smtClean="0"/>
              <a:t> Mónica Cantillo Quiroga</a:t>
            </a:r>
            <a:r>
              <a:rPr lang="es-CO" dirty="0" smtClean="0"/>
              <a:t/>
            </a:r>
            <a:br>
              <a:rPr lang="es-CO" dirty="0" smtClean="0"/>
            </a:br>
            <a:endParaRPr lang="es-C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931224" cy="994122"/>
          </a:xfrm>
        </p:spPr>
        <p:txBody>
          <a:bodyPr>
            <a:noAutofit/>
          </a:bodyPr>
          <a:lstStyle/>
          <a:p>
            <a:r>
              <a:rPr lang="es-CO" sz="3600" dirty="0" smtClean="0"/>
              <a:t>Significación del sujeto para la construcción del conocimiento psicológico </a:t>
            </a:r>
            <a:endParaRPr lang="es-CO" sz="3600" dirty="0"/>
          </a:p>
        </p:txBody>
      </p:sp>
      <p:sp>
        <p:nvSpPr>
          <p:cNvPr id="3" name="2 Marcador de contenido"/>
          <p:cNvSpPr>
            <a:spLocks noGrp="1"/>
          </p:cNvSpPr>
          <p:nvPr>
            <p:ph idx="1"/>
          </p:nvPr>
        </p:nvSpPr>
        <p:spPr>
          <a:xfrm>
            <a:off x="457200" y="1600200"/>
            <a:ext cx="8363272" cy="4925144"/>
          </a:xfrm>
        </p:spPr>
        <p:txBody>
          <a:bodyPr>
            <a:noAutofit/>
          </a:bodyPr>
          <a:lstStyle/>
          <a:p>
            <a:r>
              <a:rPr lang="es-CO" dirty="0" smtClean="0"/>
              <a:t>Recuperar la noción del sujeto implica:</a:t>
            </a:r>
          </a:p>
          <a:p>
            <a:pPr marL="514350" indent="-514350">
              <a:buFont typeface="+mj-lt"/>
              <a:buAutoNum type="arabicPeriod"/>
            </a:pPr>
            <a:r>
              <a:rPr lang="es-CO" dirty="0" smtClean="0"/>
              <a:t>Apartarnos de todas las clasificaciones despersonalizadoras que dominan el lenguaje de la psicología y el sentido común, lo cual ha sido agudamente criticado por </a:t>
            </a:r>
            <a:r>
              <a:rPr lang="es-CO" dirty="0" err="1" smtClean="0"/>
              <a:t>K.Gergen</a:t>
            </a:r>
            <a:r>
              <a:rPr lang="es-CO" dirty="0" smtClean="0"/>
              <a:t>.</a:t>
            </a:r>
          </a:p>
          <a:p>
            <a:pPr marL="514350" indent="-514350">
              <a:buFont typeface="+mj-lt"/>
              <a:buAutoNum type="arabicPeriod"/>
            </a:pPr>
            <a:r>
              <a:rPr lang="es-CO" dirty="0" smtClean="0"/>
              <a:t>Rescatar en nuestras prácticas la singularidad que quedó perdida por detrás de las múltiples etiquetas de nuestro repertorio “científico”</a:t>
            </a:r>
          </a:p>
          <a:p>
            <a:pPr>
              <a:buNone/>
            </a:pPr>
            <a:endParaRPr lang="es-CO" sz="2400" dirty="0" smtClean="0"/>
          </a:p>
          <a:p>
            <a:pPr>
              <a:buNone/>
            </a:pPr>
            <a:endParaRPr lang="es-CO"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8435280" cy="5793507"/>
          </a:xfrm>
        </p:spPr>
        <p:txBody>
          <a:bodyPr/>
          <a:lstStyle/>
          <a:p>
            <a:r>
              <a:rPr lang="es-CO" dirty="0" smtClean="0"/>
              <a:t>El sujeto constituido y </a:t>
            </a:r>
            <a:r>
              <a:rPr lang="es-CO" dirty="0" err="1" smtClean="0"/>
              <a:t>fundante</a:t>
            </a:r>
            <a:r>
              <a:rPr lang="es-CO" dirty="0" smtClean="0"/>
              <a:t> de la </a:t>
            </a:r>
            <a:r>
              <a:rPr lang="es-CO" dirty="0" err="1" smtClean="0"/>
              <a:t>procesualidad</a:t>
            </a:r>
            <a:r>
              <a:rPr lang="es-CO" dirty="0" smtClean="0"/>
              <a:t> dialógica, presupone un rescate de lo singular en todos los dominios de la psicología, una singularidad imposible de ser diluida en </a:t>
            </a:r>
          </a:p>
          <a:p>
            <a:pPr>
              <a:buNone/>
            </a:pPr>
            <a:r>
              <a:rPr lang="es-CO" dirty="0" smtClean="0"/>
              <a:t>	cualquier tipo de práctica científica o profesional.</a:t>
            </a:r>
          </a:p>
          <a:p>
            <a:pPr>
              <a:buNone/>
            </a:pPr>
            <a:endParaRPr lang="es-C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04664"/>
            <a:ext cx="8147248" cy="6126163"/>
          </a:xfrm>
        </p:spPr>
        <p:txBody>
          <a:bodyPr>
            <a:normAutofit lnSpcReduction="10000"/>
          </a:bodyPr>
          <a:lstStyle/>
          <a:p>
            <a:r>
              <a:rPr lang="es-CO" dirty="0" smtClean="0"/>
              <a:t>http://www.youtube.com/watch?v=jolSYYws52w</a:t>
            </a:r>
          </a:p>
          <a:p>
            <a:pPr>
              <a:buNone/>
            </a:pPr>
            <a:endParaRPr lang="es-CO" dirty="0" smtClean="0"/>
          </a:p>
          <a:p>
            <a:r>
              <a:rPr lang="es-CO" dirty="0" smtClean="0"/>
              <a:t>La psicología de la modernidad se caracterizó como una </a:t>
            </a:r>
            <a:r>
              <a:rPr lang="es-CO" dirty="0" err="1" smtClean="0"/>
              <a:t>metodolatría</a:t>
            </a:r>
            <a:r>
              <a:rPr lang="es-CO" dirty="0" smtClean="0"/>
              <a:t> (</a:t>
            </a:r>
            <a:r>
              <a:rPr lang="es-CO" dirty="0" err="1" smtClean="0"/>
              <a:t>Danziger</a:t>
            </a:r>
            <a:r>
              <a:rPr lang="es-CO" dirty="0" smtClean="0"/>
              <a:t>, 1990) </a:t>
            </a:r>
          </a:p>
          <a:p>
            <a:pPr>
              <a:buNone/>
            </a:pPr>
            <a:endParaRPr lang="es-CO" dirty="0" smtClean="0"/>
          </a:p>
          <a:p>
            <a:pPr>
              <a:buNone/>
            </a:pPr>
            <a:endParaRPr lang="es-CO" dirty="0" smtClean="0"/>
          </a:p>
          <a:p>
            <a:r>
              <a:rPr lang="es-CO" dirty="0" smtClean="0"/>
              <a:t>La subjetividad se expresan por primera vez en la psicología con la aparición del pensamiento dialéctico procedente del marxismo: el sujeto es subjetivamente constituido</a:t>
            </a:r>
          </a:p>
          <a:p>
            <a:pPr>
              <a:buNone/>
            </a:pP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363272" cy="5865515"/>
          </a:xfrm>
        </p:spPr>
        <p:txBody>
          <a:bodyPr>
            <a:normAutofit lnSpcReduction="10000"/>
          </a:bodyPr>
          <a:lstStyle/>
          <a:p>
            <a:r>
              <a:rPr lang="es-CO" dirty="0" smtClean="0"/>
              <a:t>El Psicoanálisis como producto de la modernidad, se expresa en la búsqueda de la objetividad (asociada al concepto de ciencia dominante) que caracteriza el pensamiento freudiano hasta el 1915. </a:t>
            </a:r>
          </a:p>
          <a:p>
            <a:r>
              <a:rPr lang="es-CO" dirty="0" smtClean="0"/>
              <a:t>El sujeto freudiano está mucho más subordinado a las fuerzas indescifrables de un inconsciente atado a la sexualidad reprimida, que presente en sus posibilidades generadoras de sentido y ruptura.</a:t>
            </a:r>
          </a:p>
          <a:p>
            <a:r>
              <a:rPr lang="es-CO" dirty="0"/>
              <a:t>E</a:t>
            </a:r>
            <a:r>
              <a:rPr lang="es-CO" dirty="0" smtClean="0"/>
              <a:t>l sujeto de Freud es un sujeto determinado esencialmente por su mundo interno.</a:t>
            </a:r>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6"/>
            <a:ext cx="8363272" cy="5793507"/>
          </a:xfrm>
        </p:spPr>
        <p:txBody>
          <a:bodyPr>
            <a:normAutofit lnSpcReduction="10000"/>
          </a:bodyPr>
          <a:lstStyle/>
          <a:p>
            <a:r>
              <a:rPr lang="es-CO" dirty="0" smtClean="0"/>
              <a:t>Lacan elimina la constitución ontológica del síntoma, y se concentra en el lenguaje con lo cual los aspectos inconscientes de la organización de la enfermedad se subordinan a la organización del inconsciente como lenguaje.</a:t>
            </a:r>
          </a:p>
          <a:p>
            <a:r>
              <a:rPr lang="es-CO" dirty="0" smtClean="0"/>
              <a:t>Lacan ejerció una notable influencia en el pensamiento de Foucault, y representó un momento crucial en la sustitución del fenómeno subjetivo, que reconoce la emoción y el sujeto individual como constitutivos de la subjetividad, por lo simbólico y el discurso.</a:t>
            </a:r>
            <a:endParaRPr lang="es-C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Tendencias actuales en la construcción teórica del sujeto y la subjetividad.</a:t>
            </a:r>
            <a:endParaRPr lang="es-CO" dirty="0"/>
          </a:p>
        </p:txBody>
      </p:sp>
      <p:sp>
        <p:nvSpPr>
          <p:cNvPr id="3" name="2 Marcador de contenido"/>
          <p:cNvSpPr>
            <a:spLocks noGrp="1"/>
          </p:cNvSpPr>
          <p:nvPr>
            <p:ph idx="1"/>
          </p:nvPr>
        </p:nvSpPr>
        <p:spPr/>
        <p:txBody>
          <a:bodyPr>
            <a:normAutofit lnSpcReduction="10000"/>
          </a:bodyPr>
          <a:lstStyle/>
          <a:p>
            <a:r>
              <a:rPr lang="es-CO" dirty="0" smtClean="0"/>
              <a:t>El análisis del discurso como condición de teoría y principio metodológico. Este análisis ha influido diferentes dominios de la construcción del pensamiento social.</a:t>
            </a:r>
          </a:p>
          <a:p>
            <a:r>
              <a:rPr lang="es-CO" dirty="0" smtClean="0"/>
              <a:t>El construccionismo social enfatiza el orden simbólico de los repertorios discursivos y de lenguaje sobre los que se organizan todos los procesos sociales y personales, eliminando al sujeto individual en su dimensión subjetiva.</a:t>
            </a:r>
            <a:endParaRPr lang="es-C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88640"/>
            <a:ext cx="8291264" cy="5937523"/>
          </a:xfrm>
        </p:spPr>
        <p:txBody>
          <a:bodyPr>
            <a:normAutofit/>
          </a:bodyPr>
          <a:lstStyle/>
          <a:p>
            <a:r>
              <a:rPr lang="es-CO" dirty="0" smtClean="0"/>
              <a:t>Lo afectivo es constitutivo del sujeto humano, tiene un estatus ontológico en la definición del sujeto.</a:t>
            </a:r>
          </a:p>
          <a:p>
            <a:r>
              <a:rPr lang="es-CO" dirty="0" smtClean="0"/>
              <a:t>La idea del sujeto aparece con fuerza en las ciencias sociales en sentido general. </a:t>
            </a:r>
          </a:p>
          <a:p>
            <a:r>
              <a:rPr lang="es-CO" dirty="0" smtClean="0"/>
              <a:t>En los últimos años se está pasando de la muerte del sujeto, a un rescate del sujeto, solo que este rescate se persigue desde posiciones diferentes, muchas veces en franca oposición </a:t>
            </a:r>
          </a:p>
          <a:p>
            <a:pPr>
              <a:buNone/>
            </a:pPr>
            <a:r>
              <a:rPr lang="es-CO" dirty="0" smtClean="0"/>
              <a:t>	entre si. </a:t>
            </a:r>
            <a:endParaRPr lang="es-C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363272" cy="5865515"/>
          </a:xfrm>
        </p:spPr>
        <p:txBody>
          <a:bodyPr>
            <a:normAutofit fontScale="92500" lnSpcReduction="20000"/>
          </a:bodyPr>
          <a:lstStyle/>
          <a:p>
            <a:r>
              <a:rPr lang="es-CO" dirty="0" smtClean="0"/>
              <a:t>En la actualidad cambia la idea de un sujeto subjetivado, a la de un sujeto que no esta “sujetado” de forma absoluta, sino que tiene una capacidad generadora de subjetividad que le permite asumir posiciones emancipatorias frente a los órdenes exteriores que pretenden negarlo y manipularlo. (</a:t>
            </a:r>
            <a:r>
              <a:rPr lang="es-CO" dirty="0" err="1" smtClean="0"/>
              <a:t>Touraine</a:t>
            </a:r>
            <a:r>
              <a:rPr lang="es-CO" dirty="0" smtClean="0"/>
              <a:t>) </a:t>
            </a:r>
          </a:p>
          <a:p>
            <a:r>
              <a:rPr lang="es-CO" dirty="0" smtClean="0"/>
              <a:t>También se entiende al sujeto como sometido a la lengua , condición necesaria para la producción de sentidos.</a:t>
            </a:r>
          </a:p>
          <a:p>
            <a:r>
              <a:rPr lang="es-CO" dirty="0" smtClean="0"/>
              <a:t>La lengua, la historia y la ideología, están íntimamente relacionadas puesto que se construyen constantemente y tienen como escenario un sujeto que está “sujetado” a esa relación.</a:t>
            </a:r>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260648"/>
            <a:ext cx="8363272" cy="5865515"/>
          </a:xfrm>
        </p:spPr>
        <p:txBody>
          <a:bodyPr>
            <a:normAutofit/>
          </a:bodyPr>
          <a:lstStyle/>
          <a:p>
            <a:r>
              <a:rPr lang="es-CO" dirty="0" smtClean="0"/>
              <a:t>La búsqueda de construcciones teóricas capaces de dar cuenta de la complejidad de los sujetos sociales, eliminó al sujeto individual, así como a los procesos de constitución de la subjetividad individual, los que pasaron a ser definidos de forma directa desde lo social.</a:t>
            </a:r>
          </a:p>
          <a:p>
            <a:r>
              <a:rPr lang="es-CO" dirty="0" smtClean="0"/>
              <a:t>El sujeto en sus diferentes momentos está comprometido con la producción de una emocionalidad en que se integra su corporeidad como momento de la dimensión de sentido.</a:t>
            </a:r>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8291264" cy="5793507"/>
          </a:xfrm>
        </p:spPr>
        <p:txBody>
          <a:bodyPr>
            <a:normAutofit/>
          </a:bodyPr>
          <a:lstStyle/>
          <a:p>
            <a:r>
              <a:rPr lang="es-CO" dirty="0" smtClean="0"/>
              <a:t>El sujeto que asumimos, es un sujeto constituido social e históricamente, pero no solo en la historia de las formaciones discursivas, que también son constitutivas de su condición, sino en su historia personal, donde la constitución de sentidos está estrechamente comprometida con la condición singular desde la cual este sujeto ha recorrido la historia de su existencia individual.</a:t>
            </a:r>
            <a:endParaRPr lang="es-CO"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694</Words>
  <Application>Microsoft Office PowerPoint</Application>
  <PresentationFormat>Presentación en pantalla (4:3)</PresentationFormat>
  <Paragraphs>31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El sujeto y la subjetividad: algunos de los dilemas actuales de su estudio.  Fernando Luis González Rey, Universidad de la Habana, Cuba y Universidad de Brasília,  Brasil.   Ps. Mónica Cantillo Quiroga </vt:lpstr>
      <vt:lpstr>Diapositiva 2</vt:lpstr>
      <vt:lpstr>Diapositiva 3</vt:lpstr>
      <vt:lpstr>Diapositiva 4</vt:lpstr>
      <vt:lpstr>Tendencias actuales en la construcción teórica del sujeto y la subjetividad.</vt:lpstr>
      <vt:lpstr>Diapositiva 6</vt:lpstr>
      <vt:lpstr>Diapositiva 7</vt:lpstr>
      <vt:lpstr>Diapositiva 8</vt:lpstr>
      <vt:lpstr>Diapositiva 9</vt:lpstr>
      <vt:lpstr>Significación del sujeto para la construcción del conocimiento psicológico </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sujeto y la subjetividad: algunos de los dilemas actuales de su estudio  Fernando Luis González Rey, Universidad de la Habana, Cuba y Universidade de Brasília,  Brasil.</dc:title>
  <dc:creator>Mónica</dc:creator>
  <cp:lastModifiedBy>Mónica</cp:lastModifiedBy>
  <cp:revision>13</cp:revision>
  <dcterms:created xsi:type="dcterms:W3CDTF">2014-02-27T03:30:20Z</dcterms:created>
  <dcterms:modified xsi:type="dcterms:W3CDTF">2014-02-27T13:42:32Z</dcterms:modified>
</cp:coreProperties>
</file>