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F5F-0B3D-4D5A-A59F-5AD854AEB8D3}" type="datetimeFigureOut">
              <a:rPr lang="es-CO" smtClean="0"/>
              <a:t>07/03/2014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917C-1382-4AA3-8B36-56A167DE34E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F5F-0B3D-4D5A-A59F-5AD854AEB8D3}" type="datetimeFigureOut">
              <a:rPr lang="es-CO" smtClean="0"/>
              <a:t>07/03/2014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917C-1382-4AA3-8B36-56A167DE34E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F5F-0B3D-4D5A-A59F-5AD854AEB8D3}" type="datetimeFigureOut">
              <a:rPr lang="es-CO" smtClean="0"/>
              <a:t>07/03/2014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917C-1382-4AA3-8B36-56A167DE34E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F5F-0B3D-4D5A-A59F-5AD854AEB8D3}" type="datetimeFigureOut">
              <a:rPr lang="es-CO" smtClean="0"/>
              <a:t>07/03/2014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917C-1382-4AA3-8B36-56A167DE34E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F5F-0B3D-4D5A-A59F-5AD854AEB8D3}" type="datetimeFigureOut">
              <a:rPr lang="es-CO" smtClean="0"/>
              <a:t>07/03/2014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917C-1382-4AA3-8B36-56A167DE34E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F5F-0B3D-4D5A-A59F-5AD854AEB8D3}" type="datetimeFigureOut">
              <a:rPr lang="es-CO" smtClean="0"/>
              <a:t>07/03/2014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917C-1382-4AA3-8B36-56A167DE34E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F5F-0B3D-4D5A-A59F-5AD854AEB8D3}" type="datetimeFigureOut">
              <a:rPr lang="es-CO" smtClean="0"/>
              <a:t>07/03/2014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917C-1382-4AA3-8B36-56A167DE34E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F5F-0B3D-4D5A-A59F-5AD854AEB8D3}" type="datetimeFigureOut">
              <a:rPr lang="es-CO" smtClean="0"/>
              <a:t>07/03/2014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917C-1382-4AA3-8B36-56A167DE34E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F5F-0B3D-4D5A-A59F-5AD854AEB8D3}" type="datetimeFigureOut">
              <a:rPr lang="es-CO" smtClean="0"/>
              <a:t>07/03/2014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917C-1382-4AA3-8B36-56A167DE34E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F5F-0B3D-4D5A-A59F-5AD854AEB8D3}" type="datetimeFigureOut">
              <a:rPr lang="es-CO" smtClean="0"/>
              <a:t>07/03/2014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917C-1382-4AA3-8B36-56A167DE34E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F5F-0B3D-4D5A-A59F-5AD854AEB8D3}" type="datetimeFigureOut">
              <a:rPr lang="es-CO" smtClean="0"/>
              <a:t>07/03/2014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917C-1382-4AA3-8B36-56A167DE34E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0F5F-0B3D-4D5A-A59F-5AD854AEB8D3}" type="datetimeFigureOut">
              <a:rPr lang="es-CO" smtClean="0"/>
              <a:t>07/03/2014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C917C-1382-4AA3-8B36-56A167DE34E0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space.uces.edu.ar:8180/xmlui/bitstream/handle/123456789/240/La%20perspectiva_discursiva.pdf?sequence=1;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	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3140968"/>
            <a:ext cx="6512768" cy="2304256"/>
          </a:xfrm>
        </p:spPr>
        <p:txBody>
          <a:bodyPr/>
          <a:lstStyle/>
          <a:p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REPERTORIOS INTERPRETATIVOS</a:t>
            </a:r>
          </a:p>
          <a:p>
            <a:r>
              <a:rPr lang="es-CO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Ps.</a:t>
            </a:r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Mónica </a:t>
            </a:r>
            <a:r>
              <a:rPr lang="es-CO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Lilian</a:t>
            </a:r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Cantillo Quiroga </a:t>
            </a:r>
            <a:r>
              <a:rPr lang="es-CO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MsC.</a:t>
            </a:r>
            <a:endParaRPr lang="es-CO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</a:t>
            </a:r>
            <a:r>
              <a:rPr lang="es-CO" dirty="0" smtClean="0"/>
              <a:t>Qué son?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373616" cy="495801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CO" dirty="0" smtClean="0"/>
              <a:t>Una forma de análisis del discurso planteada por</a:t>
            </a:r>
          </a:p>
          <a:p>
            <a:pPr algn="just">
              <a:buNone/>
            </a:pPr>
            <a:r>
              <a:rPr lang="es-CO" dirty="0" smtClean="0"/>
              <a:t>los psicólogos Margaret</a:t>
            </a:r>
            <a:r>
              <a:rPr lang="es-CO" dirty="0"/>
              <a:t> </a:t>
            </a:r>
            <a:r>
              <a:rPr lang="es-CO" b="1" dirty="0" err="1" smtClean="0"/>
              <a:t>Wetherell</a:t>
            </a:r>
            <a:endParaRPr lang="es-CO" b="1" dirty="0"/>
          </a:p>
          <a:p>
            <a:pPr algn="just">
              <a:buNone/>
            </a:pPr>
            <a:r>
              <a:rPr lang="es-CO" b="1" dirty="0" smtClean="0"/>
              <a:t>(neozelandesa) </a:t>
            </a:r>
            <a:r>
              <a:rPr lang="es-CO" dirty="0"/>
              <a:t> </a:t>
            </a:r>
            <a:r>
              <a:rPr lang="es-CO" dirty="0" smtClean="0"/>
              <a:t>y Jonathan</a:t>
            </a:r>
            <a:r>
              <a:rPr lang="es-CO" dirty="0"/>
              <a:t> </a:t>
            </a:r>
            <a:r>
              <a:rPr lang="es-CO" b="1" dirty="0" smtClean="0"/>
              <a:t>Potter (australiano)</a:t>
            </a:r>
            <a:r>
              <a:rPr lang="es-CO" dirty="0" smtClean="0"/>
              <a:t>. </a:t>
            </a:r>
          </a:p>
          <a:p>
            <a:pPr marL="0" algn="just">
              <a:buNone/>
            </a:pPr>
            <a:r>
              <a:rPr lang="es-CO" dirty="0" smtClean="0"/>
              <a:t>quienes trabajan desde la psicología discursiva como aquella que se interesa en el habla como una herramienta que construye realidades. Esta psicología tiene como influencia el paradigma hermenéutico y el </a:t>
            </a:r>
            <a:r>
              <a:rPr lang="es-CO" dirty="0" err="1" smtClean="0"/>
              <a:t>socioconstruccionista</a:t>
            </a:r>
            <a:r>
              <a:rPr lang="es-CO" dirty="0" smtClean="0"/>
              <a:t>. </a:t>
            </a:r>
          </a:p>
          <a:p>
            <a:pPr marL="0" algn="just">
              <a:buNone/>
            </a:pPr>
            <a:r>
              <a:rPr lang="es-CO" sz="1500" dirty="0" smtClean="0"/>
              <a:t>Garay, A., Iñiguez, L., &amp; y Martínez, L. M. (2005). La perspectiva discursiva en </a:t>
            </a:r>
            <a:r>
              <a:rPr lang="es-CO" sz="1500" dirty="0" err="1" smtClean="0"/>
              <a:t>psicologia</a:t>
            </a:r>
            <a:r>
              <a:rPr lang="es-CO" sz="1500" dirty="0" smtClean="0"/>
              <a:t> social.</a:t>
            </a:r>
            <a:r>
              <a:rPr lang="es-CO" sz="1500" i="1" dirty="0" smtClean="0"/>
              <a:t> </a:t>
            </a:r>
            <a:r>
              <a:rPr lang="es-CO" sz="1500" i="1" dirty="0" err="1" smtClean="0"/>
              <a:t>Uces</a:t>
            </a:r>
            <a:r>
              <a:rPr lang="es-CO" sz="1500" i="1" dirty="0" smtClean="0"/>
              <a:t> Subjetividad y Procesos Cognitivos, </a:t>
            </a:r>
            <a:r>
              <a:rPr lang="es-CO" sz="1500" dirty="0" smtClean="0"/>
              <a:t>, 105-130. </a:t>
            </a:r>
            <a:r>
              <a:rPr lang="es-CO" sz="1500" dirty="0" err="1" smtClean="0"/>
              <a:t>doi:</a:t>
            </a:r>
            <a:r>
              <a:rPr lang="es-CO" sz="1500" dirty="0" err="1" smtClean="0">
                <a:hlinkClick r:id="rId2"/>
              </a:rPr>
              <a:t>http</a:t>
            </a:r>
            <a:r>
              <a:rPr lang="es-CO" sz="1500" dirty="0" smtClean="0">
                <a:hlinkClick r:id="rId2"/>
              </a:rPr>
              <a:t>://dspace.uces.edu.ar:8180/</a:t>
            </a:r>
            <a:r>
              <a:rPr lang="es-CO" sz="1500" dirty="0" err="1" smtClean="0">
                <a:hlinkClick r:id="rId2"/>
              </a:rPr>
              <a:t>xmlui</a:t>
            </a:r>
            <a:r>
              <a:rPr lang="es-CO" sz="1500" dirty="0" smtClean="0">
                <a:hlinkClick r:id="rId2"/>
              </a:rPr>
              <a:t>/</a:t>
            </a:r>
            <a:r>
              <a:rPr lang="es-CO" sz="1500" dirty="0" err="1" smtClean="0">
                <a:hlinkClick r:id="rId2"/>
              </a:rPr>
              <a:t>bitstream</a:t>
            </a:r>
            <a:r>
              <a:rPr lang="es-CO" sz="1500" dirty="0" smtClean="0">
                <a:hlinkClick r:id="rId2"/>
              </a:rPr>
              <a:t>/</a:t>
            </a:r>
            <a:r>
              <a:rPr lang="es-CO" sz="1500" dirty="0" err="1" smtClean="0">
                <a:hlinkClick r:id="rId2"/>
              </a:rPr>
              <a:t>handle</a:t>
            </a:r>
            <a:r>
              <a:rPr lang="es-CO" sz="1500" dirty="0" smtClean="0">
                <a:hlinkClick r:id="rId2"/>
              </a:rPr>
              <a:t>/123456789/240/La%20perspectiva_discursiva.pdf?sequence=1;</a:t>
            </a:r>
            <a:endParaRPr lang="es-CO" sz="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5937523"/>
          </a:xfrm>
        </p:spPr>
        <p:txBody>
          <a:bodyPr>
            <a:normAutofit fontScale="47500" lnSpcReduction="20000"/>
          </a:bodyPr>
          <a:lstStyle/>
          <a:p>
            <a:pPr marL="0">
              <a:buNone/>
            </a:pPr>
            <a:r>
              <a:rPr lang="es-CO" sz="5800" dirty="0" smtClean="0"/>
              <a:t>Estudia varios </a:t>
            </a:r>
            <a:r>
              <a:rPr lang="es-CO" sz="5800" dirty="0"/>
              <a:t>componentes del discurso</a:t>
            </a:r>
            <a:r>
              <a:rPr lang="es-CO" sz="5800" dirty="0" smtClean="0"/>
              <a:t>:</a:t>
            </a:r>
          </a:p>
          <a:p>
            <a:pPr marL="0">
              <a:buNone/>
            </a:pPr>
            <a:endParaRPr lang="es-CO" sz="5800" dirty="0"/>
          </a:p>
          <a:p>
            <a:pPr marL="171450" indent="-514350">
              <a:buAutoNum type="arabicPeriod"/>
            </a:pPr>
            <a:r>
              <a:rPr lang="es-CO" sz="5800" dirty="0" smtClean="0"/>
              <a:t>Función</a:t>
            </a:r>
            <a:r>
              <a:rPr lang="es-CO" sz="5800" dirty="0"/>
              <a:t>: </a:t>
            </a:r>
          </a:p>
          <a:p>
            <a:pPr marL="171450" indent="-514350">
              <a:buNone/>
            </a:pPr>
            <a:r>
              <a:rPr lang="es-CO" sz="5800" dirty="0" smtClean="0"/>
              <a:t>Orientación </a:t>
            </a:r>
            <a:r>
              <a:rPr lang="es-CO" sz="5800" dirty="0"/>
              <a:t>hacia la acción, el discurso </a:t>
            </a:r>
            <a:r>
              <a:rPr lang="es-CO" sz="5800" dirty="0" smtClean="0"/>
              <a:t>construye</a:t>
            </a:r>
          </a:p>
          <a:p>
            <a:pPr marL="171450" indent="-514350">
              <a:buNone/>
            </a:pPr>
            <a:r>
              <a:rPr lang="es-CO" sz="5800" dirty="0" smtClean="0"/>
              <a:t>realidades, hace </a:t>
            </a:r>
            <a:r>
              <a:rPr lang="es-CO" sz="5800" dirty="0"/>
              <a:t>acusaciones, preguntas, justifica conductas,  el </a:t>
            </a:r>
            <a:r>
              <a:rPr lang="es-CO" sz="5800" dirty="0" smtClean="0"/>
              <a:t>discurso</a:t>
            </a:r>
          </a:p>
          <a:p>
            <a:pPr marL="171450" indent="-514350">
              <a:buNone/>
            </a:pPr>
            <a:r>
              <a:rPr lang="es-CO" sz="5800" dirty="0" smtClean="0"/>
              <a:t>hace “cosas” de </a:t>
            </a:r>
            <a:r>
              <a:rPr lang="es-CO" sz="5800" dirty="0"/>
              <a:t>manera intencionada o sin </a:t>
            </a:r>
            <a:r>
              <a:rPr lang="es-CO" sz="5800" dirty="0" smtClean="0"/>
              <a:t>intencionalidad:</a:t>
            </a:r>
          </a:p>
          <a:p>
            <a:pPr marL="171450" indent="-514350">
              <a:buNone/>
            </a:pPr>
            <a:endParaRPr lang="es-CO" sz="5800" dirty="0"/>
          </a:p>
          <a:p>
            <a:pPr marL="0" lvl="0">
              <a:buFont typeface="Wingdings" pitchFamily="2" charset="2"/>
              <a:buChar char="ü"/>
            </a:pPr>
            <a:r>
              <a:rPr lang="es-CO" sz="5800" dirty="0"/>
              <a:t>Explicaciones</a:t>
            </a:r>
          </a:p>
          <a:p>
            <a:pPr marL="0" lvl="0">
              <a:buFont typeface="Wingdings" pitchFamily="2" charset="2"/>
              <a:buChar char="ü"/>
            </a:pPr>
            <a:r>
              <a:rPr lang="es-CO" sz="5800" dirty="0"/>
              <a:t>Justificaciones </a:t>
            </a:r>
          </a:p>
          <a:p>
            <a:pPr marL="0" lvl="0">
              <a:buFont typeface="Wingdings" pitchFamily="2" charset="2"/>
              <a:buChar char="ü"/>
            </a:pPr>
            <a:r>
              <a:rPr lang="es-CO" sz="5800" dirty="0"/>
              <a:t>Disculpas</a:t>
            </a:r>
          </a:p>
          <a:p>
            <a:pPr marL="0" lvl="0">
              <a:buFont typeface="Wingdings" pitchFamily="2" charset="2"/>
              <a:buChar char="ü"/>
            </a:pPr>
            <a:r>
              <a:rPr lang="es-CO" sz="5800" dirty="0" err="1"/>
              <a:t>Culpabilizaciones</a:t>
            </a:r>
            <a:r>
              <a:rPr lang="es-CO" sz="5800" dirty="0"/>
              <a:t> </a:t>
            </a:r>
            <a:endParaRPr lang="es-CO" sz="5800" dirty="0" smtClean="0"/>
          </a:p>
          <a:p>
            <a:pPr marL="0" lvl="0">
              <a:buFont typeface="Wingdings" pitchFamily="2" charset="2"/>
              <a:buChar char="ü"/>
            </a:pPr>
            <a:endParaRPr lang="es-CO" sz="5100" dirty="0"/>
          </a:p>
          <a:p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5937523"/>
          </a:xfrm>
        </p:spPr>
        <p:txBody>
          <a:bodyPr>
            <a:normAutofit fontScale="92500" lnSpcReduction="20000"/>
          </a:bodyPr>
          <a:lstStyle/>
          <a:p>
            <a:pPr marL="0">
              <a:buNone/>
            </a:pPr>
            <a:r>
              <a:rPr lang="es-CO" sz="3800" dirty="0" smtClean="0"/>
              <a:t>Definen el contexto discursivo local. </a:t>
            </a:r>
          </a:p>
          <a:p>
            <a:pPr marL="0">
              <a:buNone/>
            </a:pPr>
            <a:endParaRPr lang="es-CO" sz="3800" dirty="0" smtClean="0"/>
          </a:p>
          <a:p>
            <a:pPr marL="0">
              <a:buNone/>
            </a:pPr>
            <a:r>
              <a:rPr lang="es-CO" sz="3800" dirty="0" smtClean="0"/>
              <a:t>Ejemplo obvio: nombro a este barco el </a:t>
            </a:r>
            <a:r>
              <a:rPr lang="es-CO" sz="3800" dirty="0" err="1" smtClean="0"/>
              <a:t>Titanic</a:t>
            </a:r>
            <a:r>
              <a:rPr lang="es-CO" sz="3800" dirty="0" smtClean="0"/>
              <a:t>. </a:t>
            </a:r>
          </a:p>
          <a:p>
            <a:pPr marL="0">
              <a:buNone/>
            </a:pPr>
            <a:r>
              <a:rPr lang="es-CO" sz="3800" dirty="0" err="1" smtClean="0"/>
              <a:t>Ej</a:t>
            </a:r>
            <a:r>
              <a:rPr lang="es-CO" sz="3800" dirty="0" smtClean="0"/>
              <a:t> no obvio: petición indirecta que permite al receptor rechazar sin mayor problema.</a:t>
            </a:r>
          </a:p>
          <a:p>
            <a:pPr marL="0">
              <a:buNone/>
            </a:pPr>
            <a:endParaRPr lang="es-CO" sz="3800" dirty="0" smtClean="0"/>
          </a:p>
          <a:p>
            <a:pPr marL="0">
              <a:buNone/>
            </a:pPr>
            <a:r>
              <a:rPr lang="es-CO" sz="3800" dirty="0" smtClean="0"/>
              <a:t>Entonces encontrar las funciones requiere de interpretación y esta interpretación ¿cómo logra hacerse de una manera objetiva? Pues por medio de un análisis de las variaciones del lenguaje. </a:t>
            </a:r>
          </a:p>
          <a:p>
            <a:pPr marL="0" lvl="0">
              <a:buNone/>
            </a:pPr>
            <a:endParaRPr lang="es-CO" sz="5100" dirty="0"/>
          </a:p>
          <a:p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es-CO" dirty="0"/>
              <a:t>2. Construcción: el discurso se construye, lo construye alguien y analizar esta construcción guía al analista hasta el lugar donde se fabrica el discurso.  </a:t>
            </a:r>
            <a:endParaRPr lang="es-CO" dirty="0" smtClean="0"/>
          </a:p>
          <a:p>
            <a:pPr marL="0">
              <a:buNone/>
            </a:pPr>
            <a:r>
              <a:rPr lang="es-CO" dirty="0" smtClean="0"/>
              <a:t>Por </a:t>
            </a:r>
            <a:r>
              <a:rPr lang="es-CO" dirty="0"/>
              <a:t>otro lado, es uno de los muchos discursos posibles en el mismo sujeto. Y </a:t>
            </a:r>
            <a:r>
              <a:rPr lang="es-CO" dirty="0" smtClean="0"/>
              <a:t>por </a:t>
            </a:r>
            <a:r>
              <a:rPr lang="es-CO" dirty="0"/>
              <a:t>último, construye nuestra realidad vivida. </a:t>
            </a:r>
            <a:endParaRPr lang="es-CO" dirty="0" smtClean="0"/>
          </a:p>
          <a:p>
            <a:pPr marL="0">
              <a:buNone/>
            </a:pPr>
            <a:endParaRPr lang="es-CO" dirty="0"/>
          </a:p>
          <a:p>
            <a:pPr marL="0">
              <a:buNone/>
            </a:pPr>
            <a:r>
              <a:rPr lang="es-CO" dirty="0"/>
              <a:t>3. Variación: ciertos tipos de funciones llevan a ciertos tipos de variaciones. La variabilidad es un índice de la función pero también de las maneras en las que fabrica una explicación.  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/>
          <a:lstStyle/>
          <a:p>
            <a:pPr marL="0">
              <a:buNone/>
            </a:pPr>
            <a:r>
              <a:rPr lang="es-CO" dirty="0"/>
              <a:t>4. Unidad Analítica: </a:t>
            </a:r>
            <a:endParaRPr lang="es-CO" dirty="0" smtClean="0"/>
          </a:p>
          <a:p>
            <a:pPr marL="0">
              <a:buNone/>
            </a:pPr>
            <a:r>
              <a:rPr lang="es-CO" dirty="0" smtClean="0"/>
              <a:t>Elementos </a:t>
            </a:r>
            <a:r>
              <a:rPr lang="es-CO" dirty="0"/>
              <a:t>esenciales de los hablantes que se emplean para construir versiones de las acciones, los procesos cognitivos y otros fenómenos. Se compone de una limitada gama de términos que se emplean de manera restringida, derivan de una o más metáforas claves y su presencia está señalada por ciertos tropos o figuras del discurso. 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280</Words>
  <Application>Microsoft Office PowerPoint</Application>
  <PresentationFormat>Presentación en pantalla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 </vt:lpstr>
      <vt:lpstr>¿Qué son?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Mónica</dc:creator>
  <cp:lastModifiedBy>Mónica</cp:lastModifiedBy>
  <cp:revision>10</cp:revision>
  <dcterms:created xsi:type="dcterms:W3CDTF">2014-03-07T21:19:15Z</dcterms:created>
  <dcterms:modified xsi:type="dcterms:W3CDTF">2014-03-07T22:57:25Z</dcterms:modified>
</cp:coreProperties>
</file>