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9" r:id="rId6"/>
    <p:sldId id="266" r:id="rId7"/>
    <p:sldId id="265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9D7F-91EE-4D2E-B86D-A2A4245CB611}" type="datetimeFigureOut">
              <a:rPr lang="es-CO" smtClean="0"/>
              <a:t>21/07/2015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A289-8EDD-489A-83B6-223627C96BF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9D7F-91EE-4D2E-B86D-A2A4245CB611}" type="datetimeFigureOut">
              <a:rPr lang="es-CO" smtClean="0"/>
              <a:t>21/07/2015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A289-8EDD-489A-83B6-223627C96BF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9D7F-91EE-4D2E-B86D-A2A4245CB611}" type="datetimeFigureOut">
              <a:rPr lang="es-CO" smtClean="0"/>
              <a:t>21/07/2015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A289-8EDD-489A-83B6-223627C96BF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9D7F-91EE-4D2E-B86D-A2A4245CB611}" type="datetimeFigureOut">
              <a:rPr lang="es-CO" smtClean="0"/>
              <a:t>21/07/2015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A289-8EDD-489A-83B6-223627C96BF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9D7F-91EE-4D2E-B86D-A2A4245CB611}" type="datetimeFigureOut">
              <a:rPr lang="es-CO" smtClean="0"/>
              <a:t>21/07/2015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A289-8EDD-489A-83B6-223627C96BF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9D7F-91EE-4D2E-B86D-A2A4245CB611}" type="datetimeFigureOut">
              <a:rPr lang="es-CO" smtClean="0"/>
              <a:t>21/07/2015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A289-8EDD-489A-83B6-223627C96BF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9D7F-91EE-4D2E-B86D-A2A4245CB611}" type="datetimeFigureOut">
              <a:rPr lang="es-CO" smtClean="0"/>
              <a:t>21/07/2015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A289-8EDD-489A-83B6-223627C96BF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9D7F-91EE-4D2E-B86D-A2A4245CB611}" type="datetimeFigureOut">
              <a:rPr lang="es-CO" smtClean="0"/>
              <a:t>21/07/2015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A289-8EDD-489A-83B6-223627C96BF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9D7F-91EE-4D2E-B86D-A2A4245CB611}" type="datetimeFigureOut">
              <a:rPr lang="es-CO" smtClean="0"/>
              <a:t>21/07/2015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A289-8EDD-489A-83B6-223627C96BF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9D7F-91EE-4D2E-B86D-A2A4245CB611}" type="datetimeFigureOut">
              <a:rPr lang="es-CO" smtClean="0"/>
              <a:t>21/07/2015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A289-8EDD-489A-83B6-223627C96BF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9D7F-91EE-4D2E-B86D-A2A4245CB611}" type="datetimeFigureOut">
              <a:rPr lang="es-CO" smtClean="0"/>
              <a:t>21/07/2015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A289-8EDD-489A-83B6-223627C96BF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29D7F-91EE-4D2E-B86D-A2A4245CB611}" type="datetimeFigureOut">
              <a:rPr lang="es-CO" smtClean="0"/>
              <a:t>21/07/2015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4A289-8EDD-489A-83B6-223627C96BF9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orum.wordreference.com/threads/el-satanizado-gerundio.502762/?hl=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NORMAS APA SEXTA VERSIÓN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err="1" smtClean="0"/>
              <a:t>Ps.</a:t>
            </a:r>
            <a:r>
              <a:rPr lang="es-CO" dirty="0" smtClean="0"/>
              <a:t> </a:t>
            </a:r>
            <a:r>
              <a:rPr lang="es-CO" dirty="0" err="1" smtClean="0"/>
              <a:t>MsC.</a:t>
            </a:r>
            <a:r>
              <a:rPr lang="es-CO" dirty="0" smtClean="0"/>
              <a:t> Mónica </a:t>
            </a:r>
            <a:r>
              <a:rPr lang="es-CO" dirty="0" err="1" smtClean="0"/>
              <a:t>Lilian</a:t>
            </a:r>
            <a:r>
              <a:rPr lang="es-CO" dirty="0" smtClean="0"/>
              <a:t> Cantillo Quiroga</a:t>
            </a:r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0"/>
            <a:ext cx="8435280" cy="61261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s-CO" dirty="0" smtClean="0"/>
          </a:p>
          <a:p>
            <a:r>
              <a:rPr lang="es-CO" dirty="0" smtClean="0"/>
              <a:t>Cite </a:t>
            </a:r>
            <a:r>
              <a:rPr lang="es-CO" dirty="0"/>
              <a:t>en su escrito a las personas cuyas ideas, teorías, investigaciones y propuestas han influido directamente su trabajo, incluso cuando sólo esté parafraseando, describiendo o resumiendo el planteamiento de otro autor</a:t>
            </a:r>
            <a:r>
              <a:rPr lang="es-CO" dirty="0" smtClean="0"/>
              <a:t>.</a:t>
            </a:r>
          </a:p>
          <a:p>
            <a:endParaRPr lang="es-CO" dirty="0"/>
          </a:p>
          <a:p>
            <a:r>
              <a:rPr lang="es-CO" dirty="0"/>
              <a:t>No </a:t>
            </a:r>
            <a:r>
              <a:rPr lang="es-CO" dirty="0" smtClean="0"/>
              <a:t> use tautologías :"</a:t>
            </a:r>
            <a:r>
              <a:rPr lang="es-CO" dirty="0"/>
              <a:t>decir lo mismo</a:t>
            </a:r>
            <a:r>
              <a:rPr lang="es-CO" dirty="0" smtClean="0"/>
              <a:t>".</a:t>
            </a:r>
          </a:p>
          <a:p>
            <a:endParaRPr lang="es-CO" dirty="0"/>
          </a:p>
          <a:p>
            <a:r>
              <a:rPr lang="es-CO" dirty="0" smtClean="0"/>
              <a:t>No use gerundios: </a:t>
            </a:r>
          </a:p>
          <a:p>
            <a:pPr>
              <a:buNone/>
            </a:pPr>
            <a:r>
              <a:rPr lang="es-CO" i="1" dirty="0" smtClean="0"/>
              <a:t>Incorrecto: frenaron </a:t>
            </a:r>
            <a:r>
              <a:rPr lang="es-CO" i="1" dirty="0"/>
              <a:t>bruscamente causando un </a:t>
            </a:r>
            <a:r>
              <a:rPr lang="es-CO" i="1" dirty="0" smtClean="0"/>
              <a:t>accidente</a:t>
            </a:r>
            <a:r>
              <a:rPr lang="es-CO" dirty="0" smtClean="0"/>
              <a:t> </a:t>
            </a:r>
          </a:p>
          <a:p>
            <a:pPr>
              <a:buNone/>
            </a:pPr>
            <a:r>
              <a:rPr lang="es-CO" i="1" dirty="0" smtClean="0"/>
              <a:t>Correcto: frenaron bruscamente </a:t>
            </a:r>
            <a:r>
              <a:rPr lang="es-CO" dirty="0" smtClean="0"/>
              <a:t>y </a:t>
            </a:r>
            <a:r>
              <a:rPr lang="es-CO" i="1" dirty="0" smtClean="0"/>
              <a:t>causaron un accidente</a:t>
            </a:r>
            <a:endParaRPr lang="es-CO" dirty="0" smtClean="0"/>
          </a:p>
          <a:p>
            <a:pPr>
              <a:buNone/>
            </a:pPr>
            <a:r>
              <a:rPr lang="es-CO" i="1" dirty="0" smtClean="0"/>
              <a:t>Incorrecto: </a:t>
            </a:r>
            <a:r>
              <a:rPr lang="es-CO" i="1" dirty="0" smtClean="0"/>
              <a:t>me </a:t>
            </a:r>
            <a:r>
              <a:rPr lang="es-CO" i="1" dirty="0"/>
              <a:t>llegó una </a:t>
            </a:r>
            <a:r>
              <a:rPr lang="es-CO" i="1" dirty="0" smtClean="0"/>
              <a:t>carta conteniendo </a:t>
            </a:r>
            <a:r>
              <a:rPr lang="es-CO" i="1" dirty="0"/>
              <a:t>un </a:t>
            </a:r>
            <a:r>
              <a:rPr lang="es-CO" i="1" dirty="0" smtClean="0"/>
              <a:t>cheque</a:t>
            </a:r>
            <a:r>
              <a:rPr lang="es-CO" dirty="0"/>
              <a:t> </a:t>
            </a:r>
            <a:endParaRPr lang="es-CO" dirty="0" smtClean="0"/>
          </a:p>
          <a:p>
            <a:pPr>
              <a:buNone/>
            </a:pPr>
            <a:r>
              <a:rPr lang="es-CO" i="1" dirty="0" smtClean="0"/>
              <a:t>Correcto: me </a:t>
            </a:r>
            <a:r>
              <a:rPr lang="es-CO" i="1" dirty="0"/>
              <a:t>llegó una carta que contenía un </a:t>
            </a:r>
            <a:r>
              <a:rPr lang="es-CO" i="1" dirty="0" smtClean="0"/>
              <a:t>cheque</a:t>
            </a:r>
          </a:p>
          <a:p>
            <a:pPr fontAlgn="base">
              <a:buNone/>
            </a:pPr>
            <a:r>
              <a:rPr lang="es-CO" i="1" dirty="0" smtClean="0"/>
              <a:t>Incorrecto: se sutura la herida, evitando que se infecte</a:t>
            </a:r>
          </a:p>
          <a:p>
            <a:pPr fontAlgn="base">
              <a:buNone/>
            </a:pPr>
            <a:r>
              <a:rPr lang="es-CO" i="1" dirty="0" smtClean="0"/>
              <a:t>Correcto: se sutura la herida, para evitar que se infecte</a:t>
            </a:r>
          </a:p>
          <a:p>
            <a:pPr>
              <a:buNone/>
            </a:pPr>
            <a:endParaRPr lang="es-CO" i="1" u="sng" dirty="0">
              <a:hlinkClick r:id="rId2"/>
            </a:endParaRPr>
          </a:p>
          <a:p>
            <a:pPr>
              <a:buNone/>
            </a:pPr>
            <a:r>
              <a:rPr lang="es-CO" i="1" u="sng" dirty="0" smtClean="0">
                <a:hlinkClick r:id="rId2"/>
              </a:rPr>
              <a:t>http</a:t>
            </a:r>
            <a:r>
              <a:rPr lang="es-CO" i="1" u="sng" dirty="0">
                <a:hlinkClick r:id="rId2"/>
              </a:rPr>
              <a:t>://forum.wordreference.com/threads/el-satanizado-gerundio.502762/?</a:t>
            </a:r>
            <a:r>
              <a:rPr lang="es-CO" i="1" u="sng" dirty="0" smtClean="0">
                <a:hlinkClick r:id="rId2"/>
              </a:rPr>
              <a:t>hl=es</a:t>
            </a:r>
            <a:endParaRPr lang="es-CO" i="1" u="sng" dirty="0" smtClean="0"/>
          </a:p>
          <a:p>
            <a:pPr>
              <a:buNone/>
            </a:pPr>
            <a:r>
              <a:rPr lang="es-CO" i="1" dirty="0" smtClean="0"/>
              <a:t>http</a:t>
            </a:r>
            <a:r>
              <a:rPr lang="es-CO" i="1" dirty="0"/>
              <a:t>://mercadeoglobal.com/blog/por-que-hay-que-usar-pocos-gerundios/</a:t>
            </a:r>
            <a:endParaRPr lang="es-CO" dirty="0"/>
          </a:p>
          <a:p>
            <a:pPr>
              <a:buNone/>
            </a:pPr>
            <a:r>
              <a:rPr lang="es-CO" dirty="0"/>
              <a:t> 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5937523"/>
          </a:xfrm>
        </p:spPr>
        <p:txBody>
          <a:bodyPr>
            <a:normAutofit fontScale="92500"/>
          </a:bodyPr>
          <a:lstStyle/>
          <a:p>
            <a:r>
              <a:rPr lang="es-CO" sz="1800" dirty="0" smtClean="0"/>
              <a:t>No deben usarse </a:t>
            </a:r>
            <a:r>
              <a:rPr lang="es-CO" sz="1800" dirty="0"/>
              <a:t>viñetas: </a:t>
            </a:r>
            <a:r>
              <a:rPr lang="es-CO" sz="1800" dirty="0" smtClean="0"/>
              <a:t>Para </a:t>
            </a:r>
            <a:r>
              <a:rPr lang="es-CO" sz="1800" dirty="0"/>
              <a:t>indicar la seriación dentro de un párrafo, oración o un listado de ítems utilice letras minúsculas con un paréntesis de cierre o numere cada párrafo con un número arábigo, seguido por un punto. </a:t>
            </a:r>
            <a:endParaRPr lang="es-CO" sz="1800" dirty="0" smtClean="0"/>
          </a:p>
          <a:p>
            <a:pPr>
              <a:buNone/>
            </a:pPr>
            <a:r>
              <a:rPr lang="es-CO" sz="1800" dirty="0" smtClean="0"/>
              <a:t>a) Lunes</a:t>
            </a:r>
          </a:p>
          <a:p>
            <a:pPr>
              <a:buNone/>
            </a:pPr>
            <a:r>
              <a:rPr lang="es-CO" sz="1800" dirty="0" smtClean="0"/>
              <a:t>b) Martes</a:t>
            </a:r>
          </a:p>
          <a:p>
            <a:pPr>
              <a:buNone/>
            </a:pPr>
            <a:r>
              <a:rPr lang="es-CO" sz="1800" dirty="0" smtClean="0"/>
              <a:t>1. Para párrafos</a:t>
            </a:r>
          </a:p>
          <a:p>
            <a:pPr>
              <a:buNone/>
            </a:pPr>
            <a:r>
              <a:rPr lang="es-CO" sz="1800" dirty="0" smtClean="0"/>
              <a:t>2.</a:t>
            </a:r>
            <a:endParaRPr lang="es-CO" sz="1800" dirty="0"/>
          </a:p>
          <a:p>
            <a:r>
              <a:rPr lang="es-CO" sz="1800" dirty="0" smtClean="0"/>
              <a:t>Escriba empleando tercera persona del plural o del singular: </a:t>
            </a:r>
            <a:r>
              <a:rPr lang="es-CO" sz="1800" dirty="0"/>
              <a:t>los autores consideran o se </a:t>
            </a:r>
            <a:r>
              <a:rPr lang="es-CO" sz="1800" dirty="0" smtClean="0"/>
              <a:t>considera</a:t>
            </a:r>
          </a:p>
          <a:p>
            <a:r>
              <a:rPr lang="es-CO" sz="1800" dirty="0" smtClean="0"/>
              <a:t>MÁRGENES margen </a:t>
            </a:r>
            <a:r>
              <a:rPr lang="es-CO" sz="1800" dirty="0"/>
              <a:t>izquierdo de 4 cm para la encuadernación. Las demás márgenes de 2.5 cm</a:t>
            </a:r>
          </a:p>
          <a:p>
            <a:r>
              <a:rPr lang="es-CO" sz="1800" dirty="0"/>
              <a:t>ALINEACIÓN DEL TEXTO Y FUENTES</a:t>
            </a:r>
          </a:p>
          <a:p>
            <a:r>
              <a:rPr lang="es-CO" sz="1800" dirty="0" smtClean="0"/>
              <a:t>Se </a:t>
            </a:r>
            <a:r>
              <a:rPr lang="es-CO" sz="1800" dirty="0"/>
              <a:t>sugiere usar espacio y </a:t>
            </a:r>
            <a:r>
              <a:rPr lang="es-CO" sz="1800" dirty="0" smtClean="0"/>
              <a:t>medio</a:t>
            </a:r>
            <a:r>
              <a:rPr lang="es-CO" sz="1800" dirty="0"/>
              <a:t> </a:t>
            </a:r>
            <a:r>
              <a:rPr lang="es-CO" sz="1800" dirty="0" smtClean="0"/>
              <a:t>y </a:t>
            </a:r>
            <a:r>
              <a:rPr lang="es-CO" sz="1800" dirty="0"/>
              <a:t>la alineación sea </a:t>
            </a:r>
            <a:r>
              <a:rPr lang="es-CO" sz="1800" dirty="0" smtClean="0"/>
              <a:t>justificada en los trabajos de grado</a:t>
            </a:r>
            <a:endParaRPr lang="es-CO" sz="1800" dirty="0"/>
          </a:p>
          <a:p>
            <a:r>
              <a:rPr lang="es-CO" sz="1800" dirty="0" err="1" smtClean="0"/>
              <a:t>Sans</a:t>
            </a:r>
            <a:r>
              <a:rPr lang="es-CO" sz="1800" dirty="0" smtClean="0"/>
              <a:t> </a:t>
            </a:r>
            <a:r>
              <a:rPr lang="es-CO" sz="1800" dirty="0" err="1"/>
              <a:t>Serif</a:t>
            </a:r>
            <a:r>
              <a:rPr lang="es-CO" sz="1800" dirty="0"/>
              <a:t>, Times New </a:t>
            </a:r>
            <a:r>
              <a:rPr lang="es-CO" sz="1800" dirty="0" err="1"/>
              <a:t>Roman</a:t>
            </a:r>
            <a:r>
              <a:rPr lang="es-CO" sz="1800" dirty="0"/>
              <a:t> o </a:t>
            </a:r>
            <a:r>
              <a:rPr lang="es-CO" sz="1800" dirty="0" err="1"/>
              <a:t>Arial</a:t>
            </a:r>
            <a:r>
              <a:rPr lang="es-CO" sz="1800" dirty="0"/>
              <a:t> de 12 puntos. </a:t>
            </a:r>
          </a:p>
          <a:p>
            <a:r>
              <a:rPr lang="es-CO" sz="1800" dirty="0"/>
              <a:t>Después de punto final deben dejarse dos espacios para facilitar la lectura del texto. </a:t>
            </a:r>
          </a:p>
          <a:p>
            <a:r>
              <a:rPr lang="es-CO" sz="1800" dirty="0"/>
              <a:t>Para las tablas y figuras se recomienda usar </a:t>
            </a:r>
            <a:r>
              <a:rPr lang="es-CO" sz="1800" dirty="0" err="1"/>
              <a:t>Sans</a:t>
            </a:r>
            <a:r>
              <a:rPr lang="es-CO" sz="1800" dirty="0"/>
              <a:t> </a:t>
            </a:r>
            <a:r>
              <a:rPr lang="es-CO" sz="1800" dirty="0" err="1"/>
              <a:t>Serif</a:t>
            </a:r>
            <a:r>
              <a:rPr lang="es-CO" sz="1800" dirty="0"/>
              <a:t> o </a:t>
            </a:r>
            <a:r>
              <a:rPr lang="es-CO" sz="1800" dirty="0" err="1"/>
              <a:t>Arial</a:t>
            </a:r>
            <a:endParaRPr lang="es-CO" sz="1800" dirty="0"/>
          </a:p>
          <a:p>
            <a:r>
              <a:rPr lang="es-CO" sz="1800" dirty="0"/>
              <a:t>Se recomienda no presentar más de 27 líneas de texto por hoja (sin contar el encabezado y el número de página). Cuatro párrafos de seis líneas por ejemplo. Evitar párrafos de más de doce </a:t>
            </a:r>
            <a:r>
              <a:rPr lang="es-CO" sz="1800" dirty="0" smtClean="0"/>
              <a:t>líneas </a:t>
            </a:r>
            <a:r>
              <a:rPr lang="es-CO" sz="1800" dirty="0"/>
              <a:t>o de tres o menos.  No utilizar párrafos muy largos porque dificultan la lectura del documento. </a:t>
            </a:r>
          </a:p>
          <a:p>
            <a:pPr>
              <a:buNone/>
            </a:pPr>
            <a:endParaRPr lang="es-CO" sz="1800" dirty="0" smtClean="0"/>
          </a:p>
          <a:p>
            <a:pPr>
              <a:buNone/>
            </a:pPr>
            <a:endParaRPr lang="es-CO" sz="1800" dirty="0"/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rcRect l="11880" t="11066" r="33809" b="14688"/>
          <a:stretch>
            <a:fillRect/>
          </a:stretch>
        </p:blipFill>
        <p:spPr bwMode="auto">
          <a:xfrm>
            <a:off x="611560" y="1196752"/>
            <a:ext cx="7488832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683568" y="548680"/>
            <a:ext cx="182415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dirty="0">
                <a:ea typeface="Calibri"/>
                <a:cs typeface="Times New Roman"/>
              </a:rPr>
              <a:t>SOBRE LAS CITAS:</a:t>
            </a:r>
            <a:endParaRPr lang="es-CO" dirty="0"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idx="1"/>
          </p:nvPr>
        </p:nvSpPr>
        <p:spPr>
          <a:xfrm>
            <a:off x="179388" y="333375"/>
            <a:ext cx="8507412" cy="5792788"/>
          </a:xfrm>
        </p:spPr>
        <p:txBody>
          <a:bodyPr>
            <a:normAutofit fontScale="47500" lnSpcReduction="20000"/>
          </a:bodyPr>
          <a:lstStyle/>
          <a:p>
            <a:r>
              <a:rPr lang="es-CO" dirty="0"/>
              <a:t>USO DE SIGLAS </a:t>
            </a:r>
          </a:p>
          <a:p>
            <a:pPr>
              <a:buNone/>
            </a:pPr>
            <a:r>
              <a:rPr lang="es-CO" dirty="0"/>
              <a:t>Al usar siglas se recomienda enunciar primero el nombre completo, seguido de las siglas entre </a:t>
            </a:r>
            <a:r>
              <a:rPr lang="es-CO" dirty="0" smtClean="0"/>
              <a:t>paréntesis</a:t>
            </a:r>
          </a:p>
          <a:p>
            <a:pPr>
              <a:buNone/>
            </a:pPr>
            <a:r>
              <a:rPr lang="es-CO" dirty="0" smtClean="0"/>
              <a:t>en </a:t>
            </a:r>
            <a:r>
              <a:rPr lang="es-CO" dirty="0"/>
              <a:t>mayúscula y sin puntuación (ejemplo: Instituto Colombiano de Bienestar Familiar (ICBF)). Luego de la </a:t>
            </a:r>
            <a:endParaRPr lang="es-CO" dirty="0" smtClean="0"/>
          </a:p>
          <a:p>
            <a:pPr>
              <a:buNone/>
            </a:pPr>
            <a:r>
              <a:rPr lang="es-CO" dirty="0" smtClean="0"/>
              <a:t>primera </a:t>
            </a:r>
            <a:r>
              <a:rPr lang="es-CO" dirty="0"/>
              <a:t>vez puede usarse la sigla sin necesidad de escribir la forma extendida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dirty="0" smtClean="0"/>
              <a:t> </a:t>
            </a:r>
            <a:endParaRPr lang="es-CO" dirty="0"/>
          </a:p>
          <a:p>
            <a:r>
              <a:rPr lang="es-CO" dirty="0"/>
              <a:t>NUMERACIÓN</a:t>
            </a:r>
          </a:p>
          <a:p>
            <a:pPr>
              <a:buNone/>
            </a:pPr>
            <a:r>
              <a:rPr lang="es-CO" dirty="0"/>
              <a:t>Deben numerarse todas las páginas consecutivamente en el orden apropiado, exceptuando los </a:t>
            </a:r>
            <a:r>
              <a:rPr lang="es-CO" dirty="0" smtClean="0"/>
              <a:t>aprendices</a:t>
            </a:r>
          </a:p>
          <a:p>
            <a:pPr>
              <a:buNone/>
            </a:pPr>
            <a:r>
              <a:rPr lang="es-CO" dirty="0" smtClean="0"/>
              <a:t>que </a:t>
            </a:r>
            <a:r>
              <a:rPr lang="es-CO" dirty="0"/>
              <a:t>no se </a:t>
            </a:r>
            <a:r>
              <a:rPr lang="es-CO" dirty="0" smtClean="0"/>
              <a:t>paginan</a:t>
            </a:r>
            <a:endParaRPr lang="es-CO" dirty="0"/>
          </a:p>
          <a:p>
            <a:pPr>
              <a:buNone/>
            </a:pPr>
            <a:r>
              <a:rPr lang="es-CO" dirty="0"/>
              <a:t> Se comienza por la página de título (se cuenta pero no se pone el número</a:t>
            </a:r>
            <a:r>
              <a:rPr lang="es-CO" dirty="0" smtClean="0"/>
              <a:t>)</a:t>
            </a:r>
            <a:endParaRPr lang="es-CO" dirty="0"/>
          </a:p>
          <a:p>
            <a:pPr>
              <a:buNone/>
            </a:pPr>
            <a:r>
              <a:rPr lang="es-CO" dirty="0"/>
              <a:t> A la izquierda del número de página y en la misma zona se ubica el titulillo, que identifica con dos </a:t>
            </a:r>
            <a:r>
              <a:rPr lang="es-CO" dirty="0" smtClean="0"/>
              <a:t>o </a:t>
            </a:r>
          </a:p>
          <a:p>
            <a:pPr>
              <a:buNone/>
            </a:pPr>
            <a:r>
              <a:rPr lang="es-CO" dirty="0" smtClean="0"/>
              <a:t>tres </a:t>
            </a:r>
            <a:r>
              <a:rPr lang="es-CO" dirty="0"/>
              <a:t>palabras al documento, (máximo 50 caracteres) y debe ir escrito en mayúscula </a:t>
            </a:r>
            <a:r>
              <a:rPr lang="es-CO" dirty="0" smtClean="0"/>
              <a:t>fija</a:t>
            </a:r>
            <a:endParaRPr lang="es-CO" dirty="0"/>
          </a:p>
          <a:p>
            <a:pPr>
              <a:buNone/>
            </a:pPr>
            <a:r>
              <a:rPr lang="es-CO" dirty="0"/>
              <a:t>Las referencias empiezan en una nueva página luego de la última página de </a:t>
            </a:r>
            <a:r>
              <a:rPr lang="es-CO" dirty="0" smtClean="0"/>
              <a:t>textos</a:t>
            </a:r>
            <a:endParaRPr lang="es-CO" dirty="0"/>
          </a:p>
          <a:p>
            <a:pPr>
              <a:buNone/>
            </a:pPr>
            <a:r>
              <a:rPr lang="es-CO" dirty="0"/>
              <a:t>Cada tabla empieza en una página diferente luego de las </a:t>
            </a:r>
            <a:r>
              <a:rPr lang="es-CO" dirty="0" smtClean="0"/>
              <a:t>referencias</a:t>
            </a:r>
            <a:endParaRPr lang="es-CO" dirty="0"/>
          </a:p>
          <a:p>
            <a:pPr>
              <a:buNone/>
            </a:pPr>
            <a:r>
              <a:rPr lang="es-CO" dirty="0"/>
              <a:t>Cada figura comienza en una nueva página después de las </a:t>
            </a:r>
            <a:r>
              <a:rPr lang="es-CO" dirty="0" smtClean="0"/>
              <a:t>tablas</a:t>
            </a:r>
          </a:p>
          <a:p>
            <a:pPr>
              <a:buNone/>
            </a:pPr>
            <a:endParaRPr lang="es-CO" dirty="0"/>
          </a:p>
          <a:p>
            <a:r>
              <a:rPr lang="es-CO" dirty="0"/>
              <a:t>NIVELES DE TITULACIÓN</a:t>
            </a:r>
          </a:p>
          <a:p>
            <a:pPr>
              <a:buNone/>
            </a:pPr>
            <a:r>
              <a:rPr lang="es-CO" dirty="0"/>
              <a:t>1 </a:t>
            </a:r>
            <a:r>
              <a:rPr lang="es-CO" b="1" dirty="0"/>
              <a:t>Centrado, con Negrilla, Mayúsculas y Minúsculas</a:t>
            </a:r>
            <a:endParaRPr lang="es-CO" dirty="0"/>
          </a:p>
          <a:p>
            <a:pPr>
              <a:buNone/>
            </a:pPr>
            <a:r>
              <a:rPr lang="es-CO" b="1" dirty="0"/>
              <a:t>2 Justificado a la izquierda, con Negrilla, Mayúsculas y Minúsculas</a:t>
            </a:r>
            <a:endParaRPr lang="es-CO" dirty="0"/>
          </a:p>
          <a:p>
            <a:pPr>
              <a:buNone/>
            </a:pPr>
            <a:r>
              <a:rPr lang="es-CO" dirty="0"/>
              <a:t>3 </a:t>
            </a:r>
            <a:r>
              <a:rPr lang="es-CO" b="1" dirty="0"/>
              <a:t>Con sangría, negrilla, en minúscula, terminando en punto </a:t>
            </a:r>
            <a:r>
              <a:rPr lang="es-CO" b="1" dirty="0" smtClean="0"/>
              <a:t>aparte</a:t>
            </a:r>
            <a:endParaRPr lang="es-CO" dirty="0"/>
          </a:p>
          <a:p>
            <a:pPr>
              <a:buNone/>
            </a:pPr>
            <a:r>
              <a:rPr lang="es-CO" b="1" i="1" dirty="0" smtClean="0"/>
              <a:t>4 </a:t>
            </a:r>
            <a:r>
              <a:rPr lang="es-CO" b="1" i="1" dirty="0"/>
              <a:t>Con sangría, negrilla, itálica, en minúscula, terminando en </a:t>
            </a:r>
            <a:r>
              <a:rPr lang="es-CO" b="1" i="1" dirty="0" smtClean="0"/>
              <a:t>punto</a:t>
            </a:r>
            <a:r>
              <a:rPr lang="es-CO" dirty="0" smtClean="0"/>
              <a:t> </a:t>
            </a:r>
            <a:r>
              <a:rPr lang="es-CO" b="1" i="1" dirty="0" smtClean="0"/>
              <a:t>aparte</a:t>
            </a:r>
            <a:endParaRPr lang="es-CO" dirty="0"/>
          </a:p>
          <a:p>
            <a:pPr>
              <a:buNone/>
            </a:pPr>
            <a:r>
              <a:rPr lang="es-CO" i="1" dirty="0"/>
              <a:t>5 Con sangría, itálica,</a:t>
            </a:r>
            <a:endParaRPr lang="es-CO" dirty="0"/>
          </a:p>
          <a:p>
            <a:pPr>
              <a:buNone/>
            </a:pPr>
            <a:r>
              <a:rPr lang="es-CO" dirty="0"/>
              <a:t>Use los niveles de titulación consecutivamente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rcRect l="29418" t="14688" r="38674" b="11871"/>
          <a:stretch>
            <a:fillRect/>
          </a:stretch>
        </p:blipFill>
        <p:spPr bwMode="auto">
          <a:xfrm>
            <a:off x="1331641" y="0"/>
            <a:ext cx="6192688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5865515"/>
          </a:xfrm>
        </p:spPr>
        <p:txBody>
          <a:bodyPr>
            <a:normAutofit/>
          </a:bodyPr>
          <a:lstStyle/>
          <a:p>
            <a:r>
              <a:rPr lang="es-CO" sz="2000" dirty="0"/>
              <a:t>APARTES DEL </a:t>
            </a:r>
            <a:r>
              <a:rPr lang="es-CO" sz="2000" dirty="0" smtClean="0"/>
              <a:t>DOCUMENTO</a:t>
            </a:r>
            <a:endParaRPr lang="es-CO" sz="2000" dirty="0"/>
          </a:p>
          <a:p>
            <a:pPr>
              <a:buNone/>
            </a:pPr>
            <a:r>
              <a:rPr lang="es-CO" sz="2000" dirty="0"/>
              <a:t>INTRODUCCIÓN</a:t>
            </a:r>
          </a:p>
          <a:p>
            <a:pPr>
              <a:buNone/>
            </a:pPr>
            <a:r>
              <a:rPr lang="es-CO" sz="2000" dirty="0"/>
              <a:t>Compuesta por el planteamiento del problema, los antecedentes, </a:t>
            </a:r>
            <a:r>
              <a:rPr lang="es-CO" sz="2000" dirty="0" smtClean="0"/>
              <a:t>la</a:t>
            </a:r>
          </a:p>
          <a:p>
            <a:pPr>
              <a:buNone/>
            </a:pPr>
            <a:r>
              <a:rPr lang="es-CO" sz="2000" dirty="0" smtClean="0"/>
              <a:t>justificación</a:t>
            </a:r>
            <a:r>
              <a:rPr lang="es-CO" sz="2000" dirty="0"/>
              <a:t>, el propósito y la fundamentación.</a:t>
            </a:r>
          </a:p>
          <a:p>
            <a:r>
              <a:rPr lang="es-CO" sz="2000" dirty="0"/>
              <a:t>MARCO TEÓRICO</a:t>
            </a:r>
          </a:p>
          <a:p>
            <a:r>
              <a:rPr lang="es-CO" sz="2000" dirty="0"/>
              <a:t>MÉTODO</a:t>
            </a:r>
          </a:p>
          <a:p>
            <a:r>
              <a:rPr lang="es-CO" sz="2000" dirty="0"/>
              <a:t>RESULTADOS : se escriben en pasado</a:t>
            </a:r>
          </a:p>
          <a:p>
            <a:r>
              <a:rPr lang="es-CO" sz="2000" dirty="0"/>
              <a:t>DISCUSIÓN </a:t>
            </a:r>
          </a:p>
          <a:p>
            <a:r>
              <a:rPr lang="es-CO" sz="2000" dirty="0"/>
              <a:t>CONCLUSIONES</a:t>
            </a:r>
          </a:p>
          <a:p>
            <a:r>
              <a:rPr lang="es-CO" sz="2000" dirty="0"/>
              <a:t> REFERENCIAS: </a:t>
            </a:r>
          </a:p>
          <a:p>
            <a:endParaRPr lang="es-CO" dirty="0" smtClean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14030" t="11066" r="20910" b="53722"/>
          <a:stretch>
            <a:fillRect/>
          </a:stretch>
        </p:blipFill>
        <p:spPr bwMode="auto">
          <a:xfrm>
            <a:off x="2195736" y="3645024"/>
            <a:ext cx="3384376" cy="895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/>
          <p:cNvPicPr/>
          <p:nvPr/>
        </p:nvPicPr>
        <p:blipFill>
          <a:blip r:embed="rId3" cstate="print"/>
          <a:srcRect l="16180" t="16298" r="35958" b="10865"/>
          <a:stretch>
            <a:fillRect/>
          </a:stretch>
        </p:blipFill>
        <p:spPr bwMode="auto">
          <a:xfrm>
            <a:off x="539552" y="4437112"/>
            <a:ext cx="280831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541</Words>
  <Application>Microsoft Office PowerPoint</Application>
  <PresentationFormat>Presentación en pantalla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NORMAS APA SEXTA VERSIÓN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NORMAS APA SEXTA VERSIÓN</dc:title>
  <dc:creator>Mónica</dc:creator>
  <cp:lastModifiedBy>Mónica</cp:lastModifiedBy>
  <cp:revision>6</cp:revision>
  <dcterms:created xsi:type="dcterms:W3CDTF">2015-07-21T19:11:10Z</dcterms:created>
  <dcterms:modified xsi:type="dcterms:W3CDTF">2015-07-21T20:08:13Z</dcterms:modified>
</cp:coreProperties>
</file>